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jpg" ContentType="image/jpeg"/>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71" r:id="rId4"/>
    <p:sldId id="264" r:id="rId5"/>
    <p:sldId id="272" r:id="rId6"/>
    <p:sldId id="265" r:id="rId7"/>
    <p:sldId id="259" r:id="rId8"/>
    <p:sldId id="273" r:id="rId9"/>
    <p:sldId id="268" r:id="rId10"/>
    <p:sldId id="267" r:id="rId11"/>
    <p:sldId id="260" r:id="rId12"/>
    <p:sldId id="261" r:id="rId13"/>
    <p:sldId id="263" r:id="rId14"/>
    <p:sldId id="269" r:id="rId15"/>
    <p:sldId id="262" r:id="rId16"/>
  </p:sldIdLst>
  <p:sldSz cx="9144000" cy="6858000" type="screen4x3"/>
  <p:notesSz cx="6858000" cy="9144000"/>
  <p:defaultTex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2">
          <p15:clr>
            <a:srgbClr val="A4A3A4"/>
          </p15:clr>
        </p15:guide>
        <p15:guide id="2" pos="48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91"/>
    <p:restoredTop sz="94609"/>
  </p:normalViewPr>
  <p:slideViewPr>
    <p:cSldViewPr snapToGrid="0" snapToObjects="1" showGuides="1">
      <p:cViewPr varScale="1">
        <p:scale>
          <a:sx n="93" d="100"/>
          <a:sy n="93" d="100"/>
        </p:scale>
        <p:origin x="1640" y="200"/>
      </p:cViewPr>
      <p:guideLst>
        <p:guide orient="horz" pos="392"/>
        <p:guide pos="488"/>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es-ES_tradnl" smtClean="0"/>
              <a:t>Clic para editar título</a:t>
            </a:r>
            <a:endParaRPr lang="es-ES" dirty="0"/>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rgbClr val="595A5A"/>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Haga clic para modificar el estilo de subtítulo del patrón</a:t>
            </a:r>
            <a:endParaRPr lang="es-ES"/>
          </a:p>
        </p:txBody>
      </p:sp>
      <p:sp>
        <p:nvSpPr>
          <p:cNvPr id="4" name="Marcador de fecha 3"/>
          <p:cNvSpPr>
            <a:spLocks noGrp="1"/>
          </p:cNvSpPr>
          <p:nvPr>
            <p:ph type="dt" sz="half" idx="10"/>
          </p:nvPr>
        </p:nvSpPr>
        <p:spPr>
          <a:xfrm>
            <a:off x="575738" y="6492875"/>
            <a:ext cx="2133600" cy="365125"/>
          </a:xfrm>
          <a:prstGeom prst="rect">
            <a:avLst/>
          </a:prstGeom>
        </p:spPr>
        <p:txBody>
          <a:bodyPr/>
          <a:lstStyle>
            <a:lvl1pPr>
              <a:defRPr sz="800"/>
            </a:lvl1pPr>
          </a:lstStyle>
          <a:p>
            <a:fld id="{B6EF5D46-8417-DE40-AA1D-506C6F9F3C49}" type="datetimeFigureOut">
              <a:rPr lang="es-ES" smtClean="0"/>
              <a:pPr/>
              <a:t>7/6/21</a:t>
            </a:fld>
            <a:endParaRPr lang="es-ES"/>
          </a:p>
        </p:txBody>
      </p:sp>
    </p:spTree>
    <p:extLst>
      <p:ext uri="{BB962C8B-B14F-4D97-AF65-F5344CB8AC3E}">
        <p14:creationId xmlns:p14="http://schemas.microsoft.com/office/powerpoint/2010/main" val="36818994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dirty="0"/>
          </a:p>
        </p:txBody>
      </p:sp>
      <p:sp>
        <p:nvSpPr>
          <p:cNvPr id="7" name="Marcador de fecha 3"/>
          <p:cNvSpPr>
            <a:spLocks noGrp="1"/>
          </p:cNvSpPr>
          <p:nvPr>
            <p:ph type="dt" sz="half" idx="10"/>
          </p:nvPr>
        </p:nvSpPr>
        <p:spPr>
          <a:xfrm>
            <a:off x="575738" y="6492875"/>
            <a:ext cx="2133600" cy="365125"/>
          </a:xfrm>
        </p:spPr>
        <p:txBody>
          <a:bodyPr/>
          <a:lstStyle>
            <a:lvl1pPr>
              <a:defRPr sz="800"/>
            </a:lvl1pPr>
          </a:lstStyle>
          <a:p>
            <a:fld id="{B6EF5D46-8417-DE40-AA1D-506C6F9F3C49}" type="datetimeFigureOut">
              <a:rPr lang="es-ES" smtClean="0"/>
              <a:pPr/>
              <a:t>7/6/21</a:t>
            </a:fld>
            <a:endParaRPr lang="es-ES"/>
          </a:p>
        </p:txBody>
      </p:sp>
    </p:spTree>
    <p:extLst>
      <p:ext uri="{BB962C8B-B14F-4D97-AF65-F5344CB8AC3E}">
        <p14:creationId xmlns:p14="http://schemas.microsoft.com/office/powerpoint/2010/main" val="24513034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829733"/>
            <a:ext cx="2057400" cy="5296430"/>
          </a:xfrm>
        </p:spPr>
        <p:txBody>
          <a:bodyPr vert="eaVert"/>
          <a:lstStyle/>
          <a:p>
            <a:r>
              <a:rPr lang="es-ES_tradnl" smtClean="0"/>
              <a:t>Clic para editar título</a:t>
            </a:r>
            <a:endParaRPr lang="es-ES"/>
          </a:p>
        </p:txBody>
      </p:sp>
      <p:sp>
        <p:nvSpPr>
          <p:cNvPr id="3" name="Marcador de texto vertical 2"/>
          <p:cNvSpPr>
            <a:spLocks noGrp="1"/>
          </p:cNvSpPr>
          <p:nvPr>
            <p:ph type="body" orient="vert" idx="1"/>
          </p:nvPr>
        </p:nvSpPr>
        <p:spPr>
          <a:xfrm>
            <a:off x="457200" y="829733"/>
            <a:ext cx="6019800" cy="5296430"/>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7" name="Marcador de fecha 3"/>
          <p:cNvSpPr>
            <a:spLocks noGrp="1"/>
          </p:cNvSpPr>
          <p:nvPr>
            <p:ph type="dt" sz="half" idx="10"/>
          </p:nvPr>
        </p:nvSpPr>
        <p:spPr>
          <a:xfrm>
            <a:off x="575738" y="6492875"/>
            <a:ext cx="2133600" cy="365125"/>
          </a:xfrm>
        </p:spPr>
        <p:txBody>
          <a:bodyPr/>
          <a:lstStyle>
            <a:lvl1pPr>
              <a:defRPr sz="800"/>
            </a:lvl1pPr>
          </a:lstStyle>
          <a:p>
            <a:fld id="{B6EF5D46-8417-DE40-AA1D-506C6F9F3C49}" type="datetimeFigureOut">
              <a:rPr lang="es-ES" smtClean="0"/>
              <a:pPr/>
              <a:t>7/6/21</a:t>
            </a:fld>
            <a:endParaRPr lang="es-ES"/>
          </a:p>
        </p:txBody>
      </p:sp>
    </p:spTree>
    <p:extLst>
      <p:ext uri="{BB962C8B-B14F-4D97-AF65-F5344CB8AC3E}">
        <p14:creationId xmlns:p14="http://schemas.microsoft.com/office/powerpoint/2010/main" val="2425341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7" name="Marcador de fecha 3"/>
          <p:cNvSpPr>
            <a:spLocks noGrp="1"/>
          </p:cNvSpPr>
          <p:nvPr>
            <p:ph type="dt" sz="half" idx="10"/>
          </p:nvPr>
        </p:nvSpPr>
        <p:spPr>
          <a:xfrm>
            <a:off x="575738" y="6492875"/>
            <a:ext cx="2133600" cy="365125"/>
          </a:xfrm>
        </p:spPr>
        <p:txBody>
          <a:bodyPr/>
          <a:lstStyle>
            <a:lvl1pPr>
              <a:defRPr sz="800"/>
            </a:lvl1pPr>
          </a:lstStyle>
          <a:p>
            <a:fld id="{B6EF5D46-8417-DE40-AA1D-506C6F9F3C49}" type="datetimeFigureOut">
              <a:rPr lang="es-ES" smtClean="0"/>
              <a:pPr/>
              <a:t>7/6/21</a:t>
            </a:fld>
            <a:endParaRPr lang="es-ES"/>
          </a:p>
        </p:txBody>
      </p:sp>
    </p:spTree>
    <p:extLst>
      <p:ext uri="{BB962C8B-B14F-4D97-AF65-F5344CB8AC3E}">
        <p14:creationId xmlns:p14="http://schemas.microsoft.com/office/powerpoint/2010/main" val="26261383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normAutofit/>
          </a:bodyPr>
          <a:lstStyle>
            <a:lvl1pPr algn="l">
              <a:defRPr sz="3000" b="1" cap="none"/>
            </a:lvl1pPr>
          </a:lstStyle>
          <a:p>
            <a:r>
              <a:rPr lang="es-ES_tradnl" smtClean="0"/>
              <a:t>Clic para editar título</a:t>
            </a:r>
            <a:endParaRPr lang="es-ES" dirty="0"/>
          </a:p>
        </p:txBody>
      </p:sp>
      <p:sp>
        <p:nvSpPr>
          <p:cNvPr id="3" name="Marcador de texto 2"/>
          <p:cNvSpPr>
            <a:spLocks noGrp="1"/>
          </p:cNvSpPr>
          <p:nvPr>
            <p:ph type="body" idx="1"/>
          </p:nvPr>
        </p:nvSpPr>
        <p:spPr>
          <a:xfrm>
            <a:off x="722313" y="2906713"/>
            <a:ext cx="7772400" cy="1500187"/>
          </a:xfrm>
        </p:spPr>
        <p:txBody>
          <a:bodyPr anchor="b"/>
          <a:lstStyle>
            <a:lvl1pPr marL="0" indent="0">
              <a:buNone/>
              <a:defRPr sz="2000">
                <a:solidFill>
                  <a:srgbClr val="595A5A"/>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Haga clic para modificar el estilo de texto del patrón</a:t>
            </a:r>
          </a:p>
        </p:txBody>
      </p:sp>
      <p:sp>
        <p:nvSpPr>
          <p:cNvPr id="7" name="Marcador de fecha 3"/>
          <p:cNvSpPr>
            <a:spLocks noGrp="1"/>
          </p:cNvSpPr>
          <p:nvPr>
            <p:ph type="dt" sz="half" idx="10"/>
          </p:nvPr>
        </p:nvSpPr>
        <p:spPr>
          <a:xfrm>
            <a:off x="575738" y="6492875"/>
            <a:ext cx="2133600" cy="365125"/>
          </a:xfrm>
        </p:spPr>
        <p:txBody>
          <a:bodyPr/>
          <a:lstStyle>
            <a:lvl1pPr>
              <a:defRPr sz="800"/>
            </a:lvl1pPr>
          </a:lstStyle>
          <a:p>
            <a:fld id="{B6EF5D46-8417-DE40-AA1D-506C6F9F3C49}" type="datetimeFigureOut">
              <a:rPr lang="es-ES" smtClean="0"/>
              <a:pPr/>
              <a:t>7/6/21</a:t>
            </a:fld>
            <a:endParaRPr lang="es-ES"/>
          </a:p>
        </p:txBody>
      </p:sp>
    </p:spTree>
    <p:extLst>
      <p:ext uri="{BB962C8B-B14F-4D97-AF65-F5344CB8AC3E}">
        <p14:creationId xmlns:p14="http://schemas.microsoft.com/office/powerpoint/2010/main" val="31043673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dirty="0"/>
          </a:p>
        </p:txBody>
      </p:sp>
      <p:sp>
        <p:nvSpPr>
          <p:cNvPr id="3" name="Marcador de contenido 2"/>
          <p:cNvSpPr>
            <a:spLocks noGrp="1"/>
          </p:cNvSpPr>
          <p:nvPr>
            <p:ph sz="half" idx="1"/>
          </p:nvPr>
        </p:nvSpPr>
        <p:spPr>
          <a:xfrm>
            <a:off x="457200" y="1600200"/>
            <a:ext cx="4038600" cy="4525963"/>
          </a:xfrm>
        </p:spPr>
        <p:txBody>
          <a:bodyPr/>
          <a:lstStyle>
            <a:lvl1pPr>
              <a:defRPr sz="2200"/>
            </a:lvl1pPr>
            <a:lvl2pPr>
              <a:defRPr sz="2000"/>
            </a:lvl2pPr>
            <a:lvl3pPr>
              <a:defRPr sz="1800"/>
            </a:lvl3pPr>
            <a:lvl4pPr>
              <a:defRPr sz="1500"/>
            </a:lvl4pPr>
            <a:lvl5pPr>
              <a:defRPr sz="12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dirty="0"/>
          </a:p>
        </p:txBody>
      </p:sp>
      <p:sp>
        <p:nvSpPr>
          <p:cNvPr id="4" name="Marcador de contenido 3"/>
          <p:cNvSpPr>
            <a:spLocks noGrp="1"/>
          </p:cNvSpPr>
          <p:nvPr>
            <p:ph sz="half" idx="2"/>
          </p:nvPr>
        </p:nvSpPr>
        <p:spPr>
          <a:xfrm>
            <a:off x="4648200" y="1600200"/>
            <a:ext cx="4038600" cy="4525963"/>
          </a:xfrm>
        </p:spPr>
        <p:txBody>
          <a:bodyPr/>
          <a:lstStyle>
            <a:lvl1pPr>
              <a:defRPr sz="2200"/>
            </a:lvl1pPr>
            <a:lvl2pPr>
              <a:defRPr sz="2000"/>
            </a:lvl2pPr>
            <a:lvl3pPr>
              <a:defRPr sz="1800"/>
            </a:lvl3pPr>
            <a:lvl4pPr>
              <a:defRPr sz="1500"/>
            </a:lvl4pPr>
            <a:lvl5pPr>
              <a:defRPr sz="12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dirty="0"/>
          </a:p>
        </p:txBody>
      </p:sp>
      <p:sp>
        <p:nvSpPr>
          <p:cNvPr id="8" name="Marcador de fecha 3"/>
          <p:cNvSpPr>
            <a:spLocks noGrp="1"/>
          </p:cNvSpPr>
          <p:nvPr>
            <p:ph type="dt" sz="half" idx="10"/>
          </p:nvPr>
        </p:nvSpPr>
        <p:spPr>
          <a:xfrm>
            <a:off x="575738" y="6492875"/>
            <a:ext cx="2133600" cy="365125"/>
          </a:xfrm>
        </p:spPr>
        <p:txBody>
          <a:bodyPr/>
          <a:lstStyle>
            <a:lvl1pPr>
              <a:defRPr sz="800"/>
            </a:lvl1pPr>
          </a:lstStyle>
          <a:p>
            <a:fld id="{B6EF5D46-8417-DE40-AA1D-506C6F9F3C49}" type="datetimeFigureOut">
              <a:rPr lang="es-ES" smtClean="0"/>
              <a:pPr/>
              <a:t>7/6/21</a:t>
            </a:fld>
            <a:endParaRPr lang="es-ES"/>
          </a:p>
        </p:txBody>
      </p:sp>
    </p:spTree>
    <p:extLst>
      <p:ext uri="{BB962C8B-B14F-4D97-AF65-F5344CB8AC3E}">
        <p14:creationId xmlns:p14="http://schemas.microsoft.com/office/powerpoint/2010/main" val="2050038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smtClean="0"/>
              <a:t>Clic para editar título</a:t>
            </a:r>
            <a:endParaRPr lang="es-ES" dirty="0"/>
          </a:p>
        </p:txBody>
      </p:sp>
      <p:sp>
        <p:nvSpPr>
          <p:cNvPr id="3" name="Marcador de texto 2"/>
          <p:cNvSpPr>
            <a:spLocks noGrp="1"/>
          </p:cNvSpPr>
          <p:nvPr>
            <p:ph type="body" idx="1"/>
          </p:nvPr>
        </p:nvSpPr>
        <p:spPr>
          <a:xfrm>
            <a:off x="457200" y="1535113"/>
            <a:ext cx="4040188" cy="63976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1800"/>
            </a:lvl1pPr>
            <a:lvl2pPr>
              <a:defRPr sz="1500"/>
            </a:lvl2pPr>
            <a:lvl3pPr>
              <a:defRPr sz="1200"/>
            </a:lvl3pPr>
            <a:lvl4pPr>
              <a:defRPr sz="1000"/>
            </a:lvl4pPr>
            <a:lvl5pPr>
              <a:defRPr sz="10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dirty="0"/>
          </a:p>
        </p:txBody>
      </p:sp>
      <p:sp>
        <p:nvSpPr>
          <p:cNvPr id="5" name="Marcador de texto 4"/>
          <p:cNvSpPr>
            <a:spLocks noGrp="1"/>
          </p:cNvSpPr>
          <p:nvPr>
            <p:ph type="body" sz="quarter" idx="3"/>
          </p:nvPr>
        </p:nvSpPr>
        <p:spPr>
          <a:xfrm>
            <a:off x="4645025" y="1535113"/>
            <a:ext cx="4041775" cy="63976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1800"/>
            </a:lvl1pPr>
            <a:lvl2pPr>
              <a:defRPr sz="1500"/>
            </a:lvl2pPr>
            <a:lvl3pPr>
              <a:defRPr sz="1200"/>
            </a:lvl3pPr>
            <a:lvl4pPr>
              <a:defRPr sz="1000"/>
            </a:lvl4pPr>
            <a:lvl5pPr>
              <a:defRPr sz="10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dirty="0"/>
          </a:p>
        </p:txBody>
      </p:sp>
      <p:sp>
        <p:nvSpPr>
          <p:cNvPr id="10" name="Marcador de fecha 3"/>
          <p:cNvSpPr>
            <a:spLocks noGrp="1"/>
          </p:cNvSpPr>
          <p:nvPr>
            <p:ph type="dt" sz="half" idx="10"/>
          </p:nvPr>
        </p:nvSpPr>
        <p:spPr>
          <a:xfrm>
            <a:off x="575738" y="6492875"/>
            <a:ext cx="2133600" cy="365125"/>
          </a:xfrm>
        </p:spPr>
        <p:txBody>
          <a:bodyPr/>
          <a:lstStyle>
            <a:lvl1pPr>
              <a:defRPr sz="800"/>
            </a:lvl1pPr>
          </a:lstStyle>
          <a:p>
            <a:fld id="{B6EF5D46-8417-DE40-AA1D-506C6F9F3C49}" type="datetimeFigureOut">
              <a:rPr lang="es-ES" smtClean="0"/>
              <a:pPr/>
              <a:t>7/6/21</a:t>
            </a:fld>
            <a:endParaRPr lang="es-ES"/>
          </a:p>
        </p:txBody>
      </p:sp>
    </p:spTree>
    <p:extLst>
      <p:ext uri="{BB962C8B-B14F-4D97-AF65-F5344CB8AC3E}">
        <p14:creationId xmlns:p14="http://schemas.microsoft.com/office/powerpoint/2010/main" val="34628193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nchor="t">
            <a:normAutofit/>
          </a:bodyPr>
          <a:lstStyle>
            <a:lvl1pPr>
              <a:defRPr sz="3000"/>
            </a:lvl1pPr>
          </a:lstStyle>
          <a:p>
            <a:r>
              <a:rPr lang="es-ES_tradnl" smtClean="0"/>
              <a:t>Clic para editar título</a:t>
            </a:r>
            <a:endParaRPr lang="es-ES"/>
          </a:p>
        </p:txBody>
      </p:sp>
      <p:sp>
        <p:nvSpPr>
          <p:cNvPr id="6" name="Marcador de fecha 3"/>
          <p:cNvSpPr>
            <a:spLocks noGrp="1"/>
          </p:cNvSpPr>
          <p:nvPr>
            <p:ph type="dt" sz="half" idx="10"/>
          </p:nvPr>
        </p:nvSpPr>
        <p:spPr>
          <a:xfrm>
            <a:off x="575738" y="6492875"/>
            <a:ext cx="2133600" cy="365125"/>
          </a:xfrm>
        </p:spPr>
        <p:txBody>
          <a:bodyPr/>
          <a:lstStyle>
            <a:lvl1pPr>
              <a:defRPr sz="800"/>
            </a:lvl1pPr>
          </a:lstStyle>
          <a:p>
            <a:fld id="{B6EF5D46-8417-DE40-AA1D-506C6F9F3C49}" type="datetimeFigureOut">
              <a:rPr lang="es-ES" smtClean="0"/>
              <a:pPr/>
              <a:t>7/6/21</a:t>
            </a:fld>
            <a:endParaRPr lang="es-ES"/>
          </a:p>
        </p:txBody>
      </p:sp>
    </p:spTree>
    <p:extLst>
      <p:ext uri="{BB962C8B-B14F-4D97-AF65-F5344CB8AC3E}">
        <p14:creationId xmlns:p14="http://schemas.microsoft.com/office/powerpoint/2010/main" val="2051608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5" name="Marcador de fecha 3"/>
          <p:cNvSpPr>
            <a:spLocks noGrp="1"/>
          </p:cNvSpPr>
          <p:nvPr>
            <p:ph type="dt" sz="half" idx="10"/>
          </p:nvPr>
        </p:nvSpPr>
        <p:spPr>
          <a:xfrm>
            <a:off x="575738" y="6492875"/>
            <a:ext cx="2133600" cy="365125"/>
          </a:xfrm>
        </p:spPr>
        <p:txBody>
          <a:bodyPr/>
          <a:lstStyle>
            <a:lvl1pPr>
              <a:defRPr sz="800"/>
            </a:lvl1pPr>
          </a:lstStyle>
          <a:p>
            <a:fld id="{B6EF5D46-8417-DE40-AA1D-506C6F9F3C49}" type="datetimeFigureOut">
              <a:rPr lang="es-ES" smtClean="0"/>
              <a:pPr/>
              <a:t>7/6/21</a:t>
            </a:fld>
            <a:endParaRPr lang="es-ES"/>
          </a:p>
        </p:txBody>
      </p:sp>
    </p:spTree>
    <p:extLst>
      <p:ext uri="{BB962C8B-B14F-4D97-AF65-F5344CB8AC3E}">
        <p14:creationId xmlns:p14="http://schemas.microsoft.com/office/powerpoint/2010/main" val="12035510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781057"/>
            <a:ext cx="3008313" cy="1162050"/>
          </a:xfrm>
        </p:spPr>
        <p:txBody>
          <a:bodyPr anchor="b"/>
          <a:lstStyle>
            <a:lvl1pPr algn="l">
              <a:defRPr sz="2000" b="1"/>
            </a:lvl1pPr>
          </a:lstStyle>
          <a:p>
            <a:r>
              <a:rPr lang="es-ES_tradnl" smtClean="0"/>
              <a:t>Clic para editar título</a:t>
            </a:r>
            <a:endParaRPr lang="es-ES" dirty="0"/>
          </a:p>
        </p:txBody>
      </p:sp>
      <p:sp>
        <p:nvSpPr>
          <p:cNvPr id="3" name="Marcador de contenido 2"/>
          <p:cNvSpPr>
            <a:spLocks noGrp="1"/>
          </p:cNvSpPr>
          <p:nvPr>
            <p:ph idx="1"/>
          </p:nvPr>
        </p:nvSpPr>
        <p:spPr>
          <a:xfrm>
            <a:off x="3575050" y="781057"/>
            <a:ext cx="5111750" cy="5853113"/>
          </a:xfrm>
        </p:spPr>
        <p:txBody>
          <a:bodyPr/>
          <a:lstStyle>
            <a:lvl1pPr>
              <a:defRPr sz="1600"/>
            </a:lvl1pPr>
            <a:lvl2pPr>
              <a:defRPr sz="1400"/>
            </a:lvl2pPr>
            <a:lvl3pPr>
              <a:defRPr sz="1200"/>
            </a:lvl3pPr>
            <a:lvl4pPr>
              <a:defRPr sz="1200"/>
            </a:lvl4pPr>
            <a:lvl5pPr>
              <a:defRPr sz="1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dirty="0"/>
          </a:p>
        </p:txBody>
      </p:sp>
      <p:sp>
        <p:nvSpPr>
          <p:cNvPr id="4" name="Marcador de texto 3"/>
          <p:cNvSpPr>
            <a:spLocks noGrp="1"/>
          </p:cNvSpPr>
          <p:nvPr>
            <p:ph type="body" sz="half" idx="2"/>
          </p:nvPr>
        </p:nvSpPr>
        <p:spPr>
          <a:xfrm>
            <a:off x="457200" y="1943107"/>
            <a:ext cx="3008313" cy="445769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8" name="Marcador de fecha 3"/>
          <p:cNvSpPr>
            <a:spLocks noGrp="1"/>
          </p:cNvSpPr>
          <p:nvPr>
            <p:ph type="dt" sz="half" idx="10"/>
          </p:nvPr>
        </p:nvSpPr>
        <p:spPr>
          <a:xfrm>
            <a:off x="575738" y="6492875"/>
            <a:ext cx="2133600" cy="365125"/>
          </a:xfrm>
        </p:spPr>
        <p:txBody>
          <a:bodyPr/>
          <a:lstStyle>
            <a:lvl1pPr>
              <a:defRPr sz="800"/>
            </a:lvl1pPr>
          </a:lstStyle>
          <a:p>
            <a:fld id="{B6EF5D46-8417-DE40-AA1D-506C6F9F3C49}" type="datetimeFigureOut">
              <a:rPr lang="es-ES" smtClean="0"/>
              <a:pPr/>
              <a:t>7/6/21</a:t>
            </a:fld>
            <a:endParaRPr lang="es-ES"/>
          </a:p>
        </p:txBody>
      </p:sp>
    </p:spTree>
    <p:extLst>
      <p:ext uri="{BB962C8B-B14F-4D97-AF65-F5344CB8AC3E}">
        <p14:creationId xmlns:p14="http://schemas.microsoft.com/office/powerpoint/2010/main" val="18104568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es-ES_tradnl" smtClean="0"/>
              <a:t>Clic para editar título</a:t>
            </a:r>
            <a:endParaRPr lang="es-ES" dirty="0"/>
          </a:p>
        </p:txBody>
      </p:sp>
      <p:sp>
        <p:nvSpPr>
          <p:cNvPr id="3" name="Marcador de posición de imagen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_tradnl" smtClean="0"/>
              <a:t>Arrastre la imagen al marcador de posición o haga clic en el icono para agregar</a:t>
            </a:r>
            <a:endParaRPr lang="es-ES" dirty="0"/>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8" name="Marcador de fecha 3"/>
          <p:cNvSpPr>
            <a:spLocks noGrp="1"/>
          </p:cNvSpPr>
          <p:nvPr>
            <p:ph type="dt" sz="half" idx="10"/>
          </p:nvPr>
        </p:nvSpPr>
        <p:spPr>
          <a:xfrm>
            <a:off x="575738" y="6492875"/>
            <a:ext cx="2133600" cy="365125"/>
          </a:xfrm>
        </p:spPr>
        <p:txBody>
          <a:bodyPr/>
          <a:lstStyle>
            <a:lvl1pPr>
              <a:defRPr sz="800"/>
            </a:lvl1pPr>
          </a:lstStyle>
          <a:p>
            <a:fld id="{B6EF5D46-8417-DE40-AA1D-506C6F9F3C49}" type="datetimeFigureOut">
              <a:rPr lang="es-ES" smtClean="0"/>
              <a:pPr/>
              <a:t>7/6/21</a:t>
            </a:fld>
            <a:endParaRPr lang="es-ES"/>
          </a:p>
        </p:txBody>
      </p:sp>
    </p:spTree>
    <p:extLst>
      <p:ext uri="{BB962C8B-B14F-4D97-AF65-F5344CB8AC3E}">
        <p14:creationId xmlns:p14="http://schemas.microsoft.com/office/powerpoint/2010/main" val="236021480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Imagen 9" descr="fondo.jp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Marcador de título 1"/>
          <p:cNvSpPr>
            <a:spLocks noGrp="1"/>
          </p:cNvSpPr>
          <p:nvPr>
            <p:ph type="title"/>
          </p:nvPr>
        </p:nvSpPr>
        <p:spPr>
          <a:xfrm>
            <a:off x="702733" y="93109"/>
            <a:ext cx="6028268" cy="706438"/>
          </a:xfrm>
          <a:prstGeom prst="rect">
            <a:avLst/>
          </a:prstGeom>
        </p:spPr>
        <p:txBody>
          <a:bodyPr vert="horz" lIns="91440" tIns="45720" rIns="91440" bIns="45720" rtlCol="0" anchor="ctr">
            <a:normAutofit/>
          </a:bodyPr>
          <a:lstStyle/>
          <a:p>
            <a:r>
              <a:rPr lang="es-ES_tradnl" dirty="0" smtClean="0"/>
              <a:t>Clic para editar título</a:t>
            </a:r>
            <a:endParaRPr lang="es-ES" dirty="0"/>
          </a:p>
        </p:txBody>
      </p:sp>
      <p:sp>
        <p:nvSpPr>
          <p:cNvPr id="3" name="Marcador de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 dirty="0"/>
          </a:p>
        </p:txBody>
      </p:sp>
      <p:sp>
        <p:nvSpPr>
          <p:cNvPr id="11" name="Marcador de fecha 3"/>
          <p:cNvSpPr>
            <a:spLocks noGrp="1"/>
          </p:cNvSpPr>
          <p:nvPr>
            <p:ph type="dt" sz="half" idx="2"/>
          </p:nvPr>
        </p:nvSpPr>
        <p:spPr>
          <a:xfrm>
            <a:off x="575738" y="6492875"/>
            <a:ext cx="2133600" cy="365125"/>
          </a:xfrm>
          <a:prstGeom prst="rect">
            <a:avLst/>
          </a:prstGeom>
        </p:spPr>
        <p:txBody>
          <a:bodyPr/>
          <a:lstStyle>
            <a:lvl1pPr>
              <a:defRPr sz="800">
                <a:solidFill>
                  <a:schemeClr val="bg1">
                    <a:lumMod val="75000"/>
                  </a:schemeClr>
                </a:solidFill>
              </a:defRPr>
            </a:lvl1pPr>
          </a:lstStyle>
          <a:p>
            <a:fld id="{B6EF5D46-8417-DE40-AA1D-506C6F9F3C49}" type="datetimeFigureOut">
              <a:rPr lang="es-ES" smtClean="0"/>
              <a:pPr/>
              <a:t>7/6/21</a:t>
            </a:fld>
            <a:endParaRPr lang="es-ES"/>
          </a:p>
        </p:txBody>
      </p:sp>
    </p:spTree>
    <p:extLst>
      <p:ext uri="{BB962C8B-B14F-4D97-AF65-F5344CB8AC3E}">
        <p14:creationId xmlns:p14="http://schemas.microsoft.com/office/powerpoint/2010/main" val="15610365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2800" b="1" kern="1200">
          <a:solidFill>
            <a:srgbClr val="C20803"/>
          </a:solidFill>
          <a:latin typeface="Helvetica"/>
          <a:ea typeface="+mj-ea"/>
          <a:cs typeface="Helvetica"/>
        </a:defRPr>
      </a:lvl1pPr>
    </p:titleStyle>
    <p:bodyStyle>
      <a:lvl1pPr marL="0" indent="0" algn="l" defTabSz="457200" rtl="0" eaLnBrk="1" latinLnBrk="0" hangingPunct="1">
        <a:spcBef>
          <a:spcPct val="20000"/>
        </a:spcBef>
        <a:buFont typeface="Arial"/>
        <a:buNone/>
        <a:defRPr sz="2400" kern="1200">
          <a:solidFill>
            <a:srgbClr val="595A5A"/>
          </a:solidFill>
          <a:latin typeface="Helvetica"/>
          <a:ea typeface="+mn-ea"/>
          <a:cs typeface="Helvetica"/>
        </a:defRPr>
      </a:lvl1pPr>
      <a:lvl2pPr marL="742950" indent="-285750" algn="l" defTabSz="457200" rtl="0" eaLnBrk="1" latinLnBrk="0" hangingPunct="1">
        <a:spcBef>
          <a:spcPct val="20000"/>
        </a:spcBef>
        <a:buFont typeface="Arial"/>
        <a:buChar char="–"/>
        <a:defRPr sz="2000" kern="1200">
          <a:solidFill>
            <a:srgbClr val="595A5A"/>
          </a:solidFill>
          <a:latin typeface="Helvetica"/>
          <a:ea typeface="+mn-ea"/>
          <a:cs typeface="Helvetica"/>
        </a:defRPr>
      </a:lvl2pPr>
      <a:lvl3pPr marL="1143000" indent="-228600" algn="l" defTabSz="457200" rtl="0" eaLnBrk="1" latinLnBrk="0" hangingPunct="1">
        <a:spcBef>
          <a:spcPct val="20000"/>
        </a:spcBef>
        <a:buFont typeface="Arial"/>
        <a:buChar char="•"/>
        <a:defRPr sz="1800" kern="1200">
          <a:solidFill>
            <a:srgbClr val="595A5A"/>
          </a:solidFill>
          <a:latin typeface="Helvetica"/>
          <a:ea typeface="+mn-ea"/>
          <a:cs typeface="Helvetica"/>
        </a:defRPr>
      </a:lvl3pPr>
      <a:lvl4pPr marL="1600200" indent="-228600" algn="l" defTabSz="457200" rtl="0" eaLnBrk="1" latinLnBrk="0" hangingPunct="1">
        <a:spcBef>
          <a:spcPct val="20000"/>
        </a:spcBef>
        <a:buFont typeface="Arial"/>
        <a:buChar char="–"/>
        <a:defRPr sz="1500" kern="1200">
          <a:solidFill>
            <a:srgbClr val="595A5A"/>
          </a:solidFill>
          <a:latin typeface="Helvetica"/>
          <a:ea typeface="+mn-ea"/>
          <a:cs typeface="Helvetica"/>
        </a:defRPr>
      </a:lvl4pPr>
      <a:lvl5pPr marL="2057400" indent="-228600" algn="l" defTabSz="457200" rtl="0" eaLnBrk="1" latinLnBrk="0" hangingPunct="1">
        <a:spcBef>
          <a:spcPct val="20000"/>
        </a:spcBef>
        <a:buFont typeface="Arial"/>
        <a:buChar char="»"/>
        <a:defRPr sz="1200" kern="1200">
          <a:solidFill>
            <a:srgbClr val="595A5A"/>
          </a:solidFill>
          <a:latin typeface="Helvetica"/>
          <a:ea typeface="+mn-ea"/>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6.jpeg"/><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normAutofit/>
          </a:bodyPr>
          <a:lstStyle/>
          <a:p>
            <a:r>
              <a:rPr lang="es-VE" sz="4800" dirty="0" smtClean="0"/>
              <a:t>Rendición de Cuentas</a:t>
            </a:r>
          </a:p>
        </p:txBody>
      </p:sp>
      <p:sp>
        <p:nvSpPr>
          <p:cNvPr id="3" name="Subtítulo 2"/>
          <p:cNvSpPr>
            <a:spLocks noGrp="1"/>
          </p:cNvSpPr>
          <p:nvPr>
            <p:ph type="subTitle" idx="1"/>
          </p:nvPr>
        </p:nvSpPr>
        <p:spPr>
          <a:xfrm>
            <a:off x="1371600" y="3886200"/>
            <a:ext cx="6400800" cy="1323109"/>
          </a:xfrm>
        </p:spPr>
        <p:txBody>
          <a:bodyPr>
            <a:normAutofit/>
          </a:bodyPr>
          <a:lstStyle/>
          <a:p>
            <a:r>
              <a:rPr lang="es-VE" sz="4800" dirty="0" smtClean="0"/>
              <a:t>Periodo 2020</a:t>
            </a:r>
          </a:p>
        </p:txBody>
      </p:sp>
    </p:spTree>
    <p:extLst>
      <p:ext uri="{BB962C8B-B14F-4D97-AF65-F5344CB8AC3E}">
        <p14:creationId xmlns:p14="http://schemas.microsoft.com/office/powerpoint/2010/main" val="2020062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671368" y="265103"/>
            <a:ext cx="7772400" cy="584505"/>
          </a:xfrm>
        </p:spPr>
        <p:txBody>
          <a:bodyPr anchor="t">
            <a:normAutofit/>
          </a:bodyPr>
          <a:lstStyle/>
          <a:p>
            <a:pPr algn="just"/>
            <a:r>
              <a:rPr lang="es-ES_tradnl" sz="2400" dirty="0" smtClean="0"/>
              <a:t>El Reventador</a:t>
            </a:r>
            <a:endParaRPr lang="es-VE" sz="2400" dirty="0"/>
          </a:p>
        </p:txBody>
      </p:sp>
      <p:sp>
        <p:nvSpPr>
          <p:cNvPr id="7" name="CuadroTexto 6"/>
          <p:cNvSpPr txBox="1"/>
          <p:nvPr/>
        </p:nvSpPr>
        <p:spPr>
          <a:xfrm>
            <a:off x="671368" y="948036"/>
            <a:ext cx="8175009" cy="5632311"/>
          </a:xfrm>
          <a:prstGeom prst="rect">
            <a:avLst/>
          </a:prstGeom>
          <a:noFill/>
        </p:spPr>
        <p:txBody>
          <a:bodyPr wrap="square" rtlCol="0">
            <a:spAutoFit/>
          </a:bodyPr>
          <a:lstStyle/>
          <a:p>
            <a:pPr algn="just"/>
            <a:r>
              <a:rPr lang="es-ES_tradnl" sz="2000" dirty="0"/>
              <a:t>De acuerdo a lo Dispuesto en la Junta Universal de Accionistas del 2 de Julio del 2018, mediante Resolución de N° JEA-003-2018 2-07-18; se resolvió:</a:t>
            </a:r>
            <a:r>
              <a:rPr lang="es-ES_tradnl" sz="2000" i="1" dirty="0"/>
              <a:t> “1.-Aprobar el inicio de cierre del proyecto El Reventador e incrementar el presupuesto del año 2018, con la salvedad de que se presente el informe financiero.”</a:t>
            </a:r>
            <a:endParaRPr lang="es-ES_tradnl" sz="2000" dirty="0"/>
          </a:p>
          <a:p>
            <a:pPr algn="just"/>
            <a:r>
              <a:rPr lang="es-ES_tradnl" sz="2000" dirty="0"/>
              <a:t> </a:t>
            </a:r>
          </a:p>
          <a:p>
            <a:pPr algn="just"/>
            <a:r>
              <a:rPr lang="es-ES_tradnl" sz="2000" dirty="0"/>
              <a:t>En el año 2020, los trabajos realizados fueron enfocados en la Aprobación de la Auditoría Ambiental de Renuncia Total, Cierre y Abandono Definitivo de la Concesión Minera El Reventador, ya que éste, es el documento que habilita la reversión de esta concesión al estado ecuatoriano. Además, se realizó la preparación de todos los informes concernientes a su cierre.</a:t>
            </a:r>
          </a:p>
          <a:p>
            <a:pPr algn="just"/>
            <a:endParaRPr lang="es-ES_tradnl" sz="2000" dirty="0"/>
          </a:p>
          <a:p>
            <a:pPr algn="just"/>
            <a:r>
              <a:rPr lang="es-ES_tradnl" sz="2000" dirty="0"/>
              <a:t>En  el ámbito ambiental, seguridad, salud y responsabilidad social, todo está prácticamente ejecutado. Con </a:t>
            </a:r>
            <a:r>
              <a:rPr lang="es-ES_tradnl" sz="2000" b="1" dirty="0"/>
              <a:t>fecha 24 de diciembre de 2020</a:t>
            </a:r>
            <a:r>
              <a:rPr lang="es-ES_tradnl" sz="2000" dirty="0"/>
              <a:t>, la compañía fue notificada de </a:t>
            </a:r>
            <a:r>
              <a:rPr lang="es-ES_tradnl" sz="2000" b="1" i="1" dirty="0"/>
              <a:t>la aprobación de la Auditoría Ambiental de Renuncia Total, Cierre y Abandono Definitivo de la Concesión Minera El Reventador</a:t>
            </a:r>
            <a:r>
              <a:rPr lang="es-ES_tradnl" sz="2000" dirty="0"/>
              <a:t>, documento que habilita la reversión de esta concesión al estado ecuatoriano, por lo que se está iniciando el trámite correspondiente. </a:t>
            </a:r>
            <a:endParaRPr lang="es-EC" sz="2000" dirty="0"/>
          </a:p>
        </p:txBody>
      </p:sp>
    </p:spTree>
    <p:extLst>
      <p:ext uri="{BB962C8B-B14F-4D97-AF65-F5344CB8AC3E}">
        <p14:creationId xmlns:p14="http://schemas.microsoft.com/office/powerpoint/2010/main" val="34257409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671368" y="210511"/>
            <a:ext cx="7772400" cy="584505"/>
          </a:xfrm>
        </p:spPr>
        <p:txBody>
          <a:bodyPr anchor="t">
            <a:normAutofit/>
          </a:bodyPr>
          <a:lstStyle/>
          <a:p>
            <a:pPr algn="l"/>
            <a:r>
              <a:rPr lang="es-ES_tradnl" sz="2400" dirty="0" smtClean="0"/>
              <a:t>Actividades de cierre de los proyectos</a:t>
            </a:r>
            <a:endParaRPr lang="es-VE" sz="2400" dirty="0"/>
          </a:p>
        </p:txBody>
      </p:sp>
      <p:sp>
        <p:nvSpPr>
          <p:cNvPr id="7" name="CuadroTexto 6"/>
          <p:cNvSpPr txBox="1"/>
          <p:nvPr/>
        </p:nvSpPr>
        <p:spPr>
          <a:xfrm>
            <a:off x="306290" y="795016"/>
            <a:ext cx="8502556" cy="5355312"/>
          </a:xfrm>
          <a:prstGeom prst="rect">
            <a:avLst/>
          </a:prstGeom>
          <a:noFill/>
        </p:spPr>
        <p:txBody>
          <a:bodyPr wrap="square" rtlCol="0">
            <a:spAutoFit/>
          </a:bodyPr>
          <a:lstStyle/>
          <a:p>
            <a:pPr marL="342900" indent="-342900" algn="just">
              <a:buAutoNum type="arabicPeriod"/>
            </a:pPr>
            <a:r>
              <a:rPr lang="es-ES_tradnl" dirty="0"/>
              <a:t>Se entregó a la ARCOM el Informe de exploración avanzada correspondiente al año 2019, con su respectiva Auditoría.</a:t>
            </a:r>
          </a:p>
          <a:p>
            <a:pPr lvl="0" algn="just"/>
            <a:endParaRPr lang="es-ES_tradnl" dirty="0"/>
          </a:p>
          <a:p>
            <a:pPr lvl="0" algn="just"/>
            <a:r>
              <a:rPr lang="es-ES_tradnl" dirty="0"/>
              <a:t>2.  Se efectuó la planificación, informes, reportes, elaboración de TDRS, procesos de     contratación.</a:t>
            </a:r>
          </a:p>
          <a:p>
            <a:pPr lvl="0" algn="just"/>
            <a:endParaRPr lang="es-ES_tradnl" dirty="0"/>
          </a:p>
          <a:p>
            <a:pPr lvl="0" algn="just"/>
            <a:r>
              <a:rPr lang="es-ES_tradnl" dirty="0"/>
              <a:t>3.  Se elaboró la planificación anual de operaciones y el plan anual de contrataciones 2021.</a:t>
            </a:r>
          </a:p>
          <a:p>
            <a:pPr lvl="0" algn="just"/>
            <a:endParaRPr lang="es-ES_tradnl" dirty="0"/>
          </a:p>
          <a:p>
            <a:pPr lvl="0" algn="just"/>
            <a:r>
              <a:rPr lang="es-ES_tradnl" dirty="0"/>
              <a:t>4.   Fueron aprobados por parte del MAAE, el plan de acción de la auditoría ambiental de cumplimiento períodos julio 2013-2014 y julio 2014-2016, y el programa y presupuesto ambiental anual 2020 de la Concesión Minera </a:t>
            </a:r>
            <a:r>
              <a:rPr lang="es-ES_tradnl" dirty="0" err="1"/>
              <a:t>Mompiche</a:t>
            </a:r>
            <a:r>
              <a:rPr lang="es-ES_tradnl" dirty="0"/>
              <a:t>.</a:t>
            </a:r>
          </a:p>
          <a:p>
            <a:pPr lvl="0" algn="just"/>
            <a:endParaRPr lang="es-ES_tradnl" dirty="0"/>
          </a:p>
          <a:p>
            <a:pPr algn="just"/>
            <a:r>
              <a:rPr lang="es-ES_tradnl" dirty="0"/>
              <a:t>5.   Fueron aprobados por parte del MAAE, la auditoría ambiental de renuncia total, cierre y abandono definitivo de la concesión El Reventador, el plan de acción de la auditoría ambiental de cumplimiento períodos agosto 2013 - agosto 2014 y agosto 2014 - agosto 2016, declaración anual de desechos – año 2019, programa y presupuesto ambiental anual 2019 y el programa y presupuesto ambiental anual 2020.</a:t>
            </a:r>
          </a:p>
          <a:p>
            <a:pPr lvl="0" algn="just"/>
            <a:endParaRPr lang="es-ES_tradnl" dirty="0"/>
          </a:p>
        </p:txBody>
      </p:sp>
    </p:spTree>
    <p:extLst>
      <p:ext uri="{BB962C8B-B14F-4D97-AF65-F5344CB8AC3E}">
        <p14:creationId xmlns:p14="http://schemas.microsoft.com/office/powerpoint/2010/main" val="40210831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671368" y="265103"/>
            <a:ext cx="7772400" cy="584505"/>
          </a:xfrm>
        </p:spPr>
        <p:txBody>
          <a:bodyPr anchor="t">
            <a:normAutofit/>
          </a:bodyPr>
          <a:lstStyle/>
          <a:p>
            <a:pPr algn="just"/>
            <a:r>
              <a:rPr lang="es-ES_tradnl" sz="2400" dirty="0" smtClean="0"/>
              <a:t>POA</a:t>
            </a:r>
            <a:endParaRPr lang="es-VE" sz="2400" dirty="0"/>
          </a:p>
        </p:txBody>
      </p:sp>
      <p:sp>
        <p:nvSpPr>
          <p:cNvPr id="5" name="CuadroTexto 4"/>
          <p:cNvSpPr txBox="1"/>
          <p:nvPr/>
        </p:nvSpPr>
        <p:spPr>
          <a:xfrm>
            <a:off x="671368" y="1046415"/>
            <a:ext cx="7854275" cy="461665"/>
          </a:xfrm>
          <a:prstGeom prst="rect">
            <a:avLst/>
          </a:prstGeom>
          <a:noFill/>
        </p:spPr>
        <p:txBody>
          <a:bodyPr wrap="square" rtlCol="0">
            <a:spAutoFit/>
          </a:bodyPr>
          <a:lstStyle/>
          <a:p>
            <a:r>
              <a:rPr lang="es-ES_tradnl" sz="2400" b="1" kern="1200" dirty="0" smtClean="0">
                <a:latin typeface="Helvetica"/>
                <a:cs typeface="Helvetica"/>
              </a:rPr>
              <a:t>Ejecución presupuestaria 2020</a:t>
            </a:r>
            <a:endParaRPr lang="es-EC" sz="2400" kern="1200" dirty="0">
              <a:latin typeface="Helvetica"/>
              <a:cs typeface="Helvetica"/>
            </a:endParaRPr>
          </a:p>
        </p:txBody>
      </p:sp>
      <p:sp>
        <p:nvSpPr>
          <p:cNvPr id="9" name="Rectangle 5"/>
          <p:cNvSpPr>
            <a:spLocks noChangeArrowheads="1"/>
          </p:cNvSpPr>
          <p:nvPr/>
        </p:nvSpPr>
        <p:spPr bwMode="auto">
          <a:xfrm>
            <a:off x="2129051" y="595639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C"/>
          </a:p>
        </p:txBody>
      </p:sp>
      <p:pic>
        <p:nvPicPr>
          <p:cNvPr id="7" name="Imagen 6"/>
          <p:cNvPicPr/>
          <p:nvPr/>
        </p:nvPicPr>
        <p:blipFill>
          <a:blip r:embed="rId2">
            <a:extLst>
              <a:ext uri="{28A0092B-C50C-407E-A947-70E740481C1C}">
                <a14:useLocalDpi xmlns:a14="http://schemas.microsoft.com/office/drawing/2010/main" val="0"/>
              </a:ext>
            </a:extLst>
          </a:blip>
          <a:srcRect/>
          <a:stretch>
            <a:fillRect/>
          </a:stretch>
        </p:blipFill>
        <p:spPr bwMode="auto">
          <a:xfrm>
            <a:off x="671368" y="2145510"/>
            <a:ext cx="7287491" cy="1856509"/>
          </a:xfrm>
          <a:prstGeom prst="rect">
            <a:avLst/>
          </a:prstGeom>
          <a:noFill/>
          <a:ln>
            <a:noFill/>
          </a:ln>
        </p:spPr>
      </p:pic>
    </p:spTree>
    <p:extLst>
      <p:ext uri="{BB962C8B-B14F-4D97-AF65-F5344CB8AC3E}">
        <p14:creationId xmlns:p14="http://schemas.microsoft.com/office/powerpoint/2010/main" val="10353763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671368" y="265103"/>
            <a:ext cx="7772400" cy="584505"/>
          </a:xfrm>
        </p:spPr>
        <p:txBody>
          <a:bodyPr anchor="t">
            <a:normAutofit/>
          </a:bodyPr>
          <a:lstStyle/>
          <a:p>
            <a:pPr algn="just"/>
            <a:r>
              <a:rPr lang="es-ES_tradnl" sz="2400" dirty="0" smtClean="0"/>
              <a:t>Procesos de Contratación Pública</a:t>
            </a:r>
            <a:endParaRPr lang="es-VE" sz="2400" dirty="0"/>
          </a:p>
        </p:txBody>
      </p:sp>
      <p:graphicFrame>
        <p:nvGraphicFramePr>
          <p:cNvPr id="5" name="Tabla 4"/>
          <p:cNvGraphicFramePr>
            <a:graphicFrameLocks noGrp="1"/>
          </p:cNvGraphicFramePr>
          <p:nvPr>
            <p:extLst>
              <p:ext uri="{D42A27DB-BD31-4B8C-83A1-F6EECF244321}">
                <p14:modId xmlns:p14="http://schemas.microsoft.com/office/powerpoint/2010/main" val="1244630240"/>
              </p:ext>
            </p:extLst>
          </p:nvPr>
        </p:nvGraphicFramePr>
        <p:xfrm>
          <a:off x="428913" y="1205349"/>
          <a:ext cx="8257309" cy="4350327"/>
        </p:xfrm>
        <a:graphic>
          <a:graphicData uri="http://schemas.openxmlformats.org/drawingml/2006/table">
            <a:tbl>
              <a:tblPr firstRow="1" firstCol="1" bandRow="1">
                <a:tableStyleId>{5C22544A-7EE6-4342-B048-85BDC9FD1C3A}</a:tableStyleId>
              </a:tblPr>
              <a:tblGrid>
                <a:gridCol w="2083860"/>
                <a:gridCol w="2083860"/>
                <a:gridCol w="1022571"/>
                <a:gridCol w="1533509"/>
                <a:gridCol w="1533509"/>
              </a:tblGrid>
              <a:tr h="521527">
                <a:tc gridSpan="5">
                  <a:txBody>
                    <a:bodyPr/>
                    <a:lstStyle/>
                    <a:p>
                      <a:pPr algn="ctr">
                        <a:spcAft>
                          <a:spcPts val="0"/>
                        </a:spcAft>
                      </a:pPr>
                      <a:r>
                        <a:rPr lang="es-ES_tradnl" sz="1200" dirty="0">
                          <a:effectLst/>
                          <a:latin typeface="Arial" charset="0"/>
                          <a:ea typeface="Arial" charset="0"/>
                          <a:cs typeface="Arial" charset="0"/>
                        </a:rPr>
                        <a:t>PROCESOS DE CONTRATACIÓN PÚBLICA DE BIENES, SERVICIOS, OBRAS INCLUIDOS CONSULTORÍA REALIZADOS POR LA GNMMS CEM</a:t>
                      </a:r>
                    </a:p>
                  </a:txBody>
                  <a:tcPr marL="68580" marR="68580" marT="0" marB="0" anchor="ctr"/>
                </a:tc>
                <a:tc hMerge="1">
                  <a:txBody>
                    <a:bodyPr/>
                    <a:lstStyle/>
                    <a:p>
                      <a:endParaRPr lang="es-ES_tradnl"/>
                    </a:p>
                  </a:txBody>
                  <a:tcPr/>
                </a:tc>
                <a:tc hMerge="1">
                  <a:txBody>
                    <a:bodyPr/>
                    <a:lstStyle/>
                    <a:p>
                      <a:endParaRPr lang="es-ES_tradnl"/>
                    </a:p>
                  </a:txBody>
                  <a:tcPr/>
                </a:tc>
                <a:tc hMerge="1">
                  <a:txBody>
                    <a:bodyPr/>
                    <a:lstStyle/>
                    <a:p>
                      <a:endParaRPr lang="es-ES_tradnl"/>
                    </a:p>
                  </a:txBody>
                  <a:tcPr/>
                </a:tc>
                <a:tc hMerge="1">
                  <a:txBody>
                    <a:bodyPr/>
                    <a:lstStyle/>
                    <a:p>
                      <a:endParaRPr lang="es-ES_tradnl"/>
                    </a:p>
                  </a:txBody>
                  <a:tcPr/>
                </a:tc>
              </a:tr>
              <a:tr h="485119">
                <a:tc>
                  <a:txBody>
                    <a:bodyPr/>
                    <a:lstStyle/>
                    <a:p>
                      <a:pPr algn="ctr">
                        <a:spcAft>
                          <a:spcPts val="0"/>
                        </a:spcAft>
                      </a:pPr>
                      <a:r>
                        <a:rPr lang="es-ES_tradnl" sz="1200" dirty="0">
                          <a:effectLst/>
                          <a:latin typeface="Arial" charset="0"/>
                          <a:ea typeface="Arial" charset="0"/>
                          <a:cs typeface="Arial" charset="0"/>
                        </a:rPr>
                        <a:t>TIPO DE RÉGIMEN</a:t>
                      </a:r>
                    </a:p>
                  </a:txBody>
                  <a:tcPr marL="68580" marR="68580" marT="0" marB="0"/>
                </a:tc>
                <a:tc>
                  <a:txBody>
                    <a:bodyPr/>
                    <a:lstStyle/>
                    <a:p>
                      <a:pPr algn="ctr">
                        <a:spcAft>
                          <a:spcPts val="0"/>
                        </a:spcAft>
                      </a:pPr>
                      <a:r>
                        <a:rPr lang="es-ES_tradnl" sz="1200" dirty="0">
                          <a:effectLst/>
                          <a:latin typeface="Arial" charset="0"/>
                          <a:ea typeface="Arial" charset="0"/>
                          <a:cs typeface="Arial" charset="0"/>
                        </a:rPr>
                        <a:t>TIPO DE PROCESO DE CONTRATACIÓN</a:t>
                      </a:r>
                    </a:p>
                  </a:txBody>
                  <a:tcPr marL="68580" marR="68580" marT="0" marB="0"/>
                </a:tc>
                <a:tc>
                  <a:txBody>
                    <a:bodyPr/>
                    <a:lstStyle/>
                    <a:p>
                      <a:endParaRPr lang="es-ES_tradnl" sz="1200" dirty="0">
                        <a:effectLst/>
                        <a:latin typeface="Arial" charset="0"/>
                        <a:ea typeface="Arial" charset="0"/>
                        <a:cs typeface="Arial" charset="0"/>
                      </a:endParaRPr>
                    </a:p>
                  </a:txBody>
                  <a:tcPr marL="68580" marR="68580" marT="0" marB="0"/>
                </a:tc>
                <a:tc>
                  <a:txBody>
                    <a:bodyPr/>
                    <a:lstStyle/>
                    <a:p>
                      <a:pPr algn="ctr">
                        <a:spcAft>
                          <a:spcPts val="0"/>
                        </a:spcAft>
                      </a:pPr>
                      <a:r>
                        <a:rPr lang="es-ES_tradnl" sz="1200">
                          <a:effectLst/>
                          <a:latin typeface="Arial" charset="0"/>
                          <a:ea typeface="Arial" charset="0"/>
                          <a:cs typeface="Arial" charset="0"/>
                        </a:rPr>
                        <a:t> CANTIDAD</a:t>
                      </a:r>
                    </a:p>
                  </a:txBody>
                  <a:tcPr marL="68580" marR="68580" marT="0" marB="0"/>
                </a:tc>
                <a:tc>
                  <a:txBody>
                    <a:bodyPr/>
                    <a:lstStyle/>
                    <a:p>
                      <a:pPr algn="ctr">
                        <a:spcAft>
                          <a:spcPts val="0"/>
                        </a:spcAft>
                      </a:pPr>
                      <a:r>
                        <a:rPr lang="es-ES_tradnl" sz="1200">
                          <a:effectLst/>
                          <a:latin typeface="Arial" charset="0"/>
                          <a:ea typeface="Arial" charset="0"/>
                          <a:cs typeface="Arial" charset="0"/>
                        </a:rPr>
                        <a:t> VALOR TOTAL CON IVA</a:t>
                      </a:r>
                    </a:p>
                  </a:txBody>
                  <a:tcPr marL="68580" marR="68580" marT="0" marB="0"/>
                </a:tc>
              </a:tr>
              <a:tr h="283396">
                <a:tc rowSpan="5">
                  <a:txBody>
                    <a:bodyPr/>
                    <a:lstStyle/>
                    <a:p>
                      <a:pPr algn="ctr">
                        <a:spcAft>
                          <a:spcPts val="0"/>
                        </a:spcAft>
                      </a:pPr>
                      <a:r>
                        <a:rPr lang="es-ES_tradnl" sz="1200">
                          <a:effectLst/>
                          <a:latin typeface="Arial" charset="0"/>
                          <a:ea typeface="Arial" charset="0"/>
                          <a:cs typeface="Arial" charset="0"/>
                        </a:rPr>
                        <a:t>RÉGIMEN COMÚN</a:t>
                      </a:r>
                    </a:p>
                  </a:txBody>
                  <a:tcPr marL="68580" marR="68580" marT="0" marB="0" vert="vert270" anchor="ctr"/>
                </a:tc>
                <a:tc>
                  <a:txBody>
                    <a:bodyPr/>
                    <a:lstStyle/>
                    <a:p>
                      <a:pPr>
                        <a:spcAft>
                          <a:spcPts val="0"/>
                        </a:spcAft>
                      </a:pPr>
                      <a:r>
                        <a:rPr lang="es-ES_tradnl" sz="1200">
                          <a:effectLst/>
                          <a:latin typeface="Arial" charset="0"/>
                          <a:ea typeface="Arial" charset="0"/>
                          <a:cs typeface="Arial" charset="0"/>
                        </a:rPr>
                        <a:t>Catálogo Electrónico</a:t>
                      </a:r>
                    </a:p>
                  </a:txBody>
                  <a:tcPr marL="68580" marR="68580" marT="0" marB="0" anchor="ctr"/>
                </a:tc>
                <a:tc>
                  <a:txBody>
                    <a:bodyPr/>
                    <a:lstStyle/>
                    <a:p>
                      <a:endParaRPr lang="es-ES_tradnl" sz="1200">
                        <a:effectLst/>
                        <a:latin typeface="Arial" charset="0"/>
                        <a:ea typeface="Arial" charset="0"/>
                        <a:cs typeface="Arial" charset="0"/>
                      </a:endParaRPr>
                    </a:p>
                  </a:txBody>
                  <a:tcPr marL="68580" marR="68580" marT="0" marB="0"/>
                </a:tc>
                <a:tc>
                  <a:txBody>
                    <a:bodyPr/>
                    <a:lstStyle/>
                    <a:p>
                      <a:endParaRPr lang="es-ES_tradnl" sz="1200">
                        <a:effectLst/>
                        <a:latin typeface="Arial" charset="0"/>
                        <a:ea typeface="Arial" charset="0"/>
                        <a:cs typeface="Arial" charset="0"/>
                      </a:endParaRPr>
                    </a:p>
                  </a:txBody>
                  <a:tcPr marL="68580" marR="68580" marT="0" marB="0" anchor="ctr"/>
                </a:tc>
                <a:tc>
                  <a:txBody>
                    <a:bodyPr/>
                    <a:lstStyle/>
                    <a:p>
                      <a:endParaRPr lang="es-ES_tradnl" sz="1200">
                        <a:effectLst/>
                        <a:latin typeface="Arial" charset="0"/>
                        <a:ea typeface="Arial" charset="0"/>
                        <a:cs typeface="Arial" charset="0"/>
                      </a:endParaRPr>
                    </a:p>
                  </a:txBody>
                  <a:tcPr marL="68580" marR="68580" marT="0" marB="0" anchor="ctr"/>
                </a:tc>
              </a:tr>
              <a:tr h="283396">
                <a:tc vMerge="1">
                  <a:txBody>
                    <a:bodyPr/>
                    <a:lstStyle/>
                    <a:p>
                      <a:endParaRPr lang="es-ES_tradnl"/>
                    </a:p>
                  </a:txBody>
                  <a:tcPr/>
                </a:tc>
                <a:tc>
                  <a:txBody>
                    <a:bodyPr/>
                    <a:lstStyle/>
                    <a:p>
                      <a:pPr>
                        <a:spcAft>
                          <a:spcPts val="0"/>
                        </a:spcAft>
                      </a:pPr>
                      <a:r>
                        <a:rPr lang="es-ES_tradnl" sz="1200">
                          <a:effectLst/>
                          <a:latin typeface="Arial" charset="0"/>
                          <a:ea typeface="Arial" charset="0"/>
                          <a:cs typeface="Arial" charset="0"/>
                        </a:rPr>
                        <a:t>Ínfima Cuantía</a:t>
                      </a:r>
                    </a:p>
                  </a:txBody>
                  <a:tcPr marL="68580" marR="68580" marT="0" marB="0" anchor="ctr"/>
                </a:tc>
                <a:tc>
                  <a:txBody>
                    <a:bodyPr/>
                    <a:lstStyle/>
                    <a:p>
                      <a:endParaRPr lang="es-ES_tradnl" sz="1200">
                        <a:effectLst/>
                        <a:latin typeface="Arial" charset="0"/>
                        <a:ea typeface="Arial" charset="0"/>
                        <a:cs typeface="Arial" charset="0"/>
                      </a:endParaRPr>
                    </a:p>
                  </a:txBody>
                  <a:tcPr marL="68580" marR="68580" marT="0" marB="0"/>
                </a:tc>
                <a:tc>
                  <a:txBody>
                    <a:bodyPr/>
                    <a:lstStyle/>
                    <a:p>
                      <a:pPr algn="ctr">
                        <a:spcAft>
                          <a:spcPts val="0"/>
                        </a:spcAft>
                      </a:pPr>
                      <a:r>
                        <a:rPr lang="es-ES_tradnl" sz="1200">
                          <a:effectLst/>
                          <a:latin typeface="Arial" charset="0"/>
                          <a:ea typeface="Arial" charset="0"/>
                          <a:cs typeface="Arial" charset="0"/>
                        </a:rPr>
                        <a:t>11</a:t>
                      </a:r>
                    </a:p>
                  </a:txBody>
                  <a:tcPr marL="68580" marR="68580" marT="0" marB="0" anchor="ctr"/>
                </a:tc>
                <a:tc>
                  <a:txBody>
                    <a:bodyPr/>
                    <a:lstStyle/>
                    <a:p>
                      <a:pPr algn="ctr">
                        <a:spcAft>
                          <a:spcPts val="0"/>
                        </a:spcAft>
                      </a:pPr>
                      <a:r>
                        <a:rPr lang="es-ES_tradnl" sz="1200">
                          <a:effectLst/>
                          <a:latin typeface="Arial" charset="0"/>
                          <a:ea typeface="Arial" charset="0"/>
                          <a:cs typeface="Arial" charset="0"/>
                        </a:rPr>
                        <a:t>$ 31.347,73</a:t>
                      </a:r>
                    </a:p>
                  </a:txBody>
                  <a:tcPr marL="68580" marR="68580" marT="0" marB="0" anchor="ctr"/>
                </a:tc>
              </a:tr>
              <a:tr h="472327">
                <a:tc vMerge="1">
                  <a:txBody>
                    <a:bodyPr/>
                    <a:lstStyle/>
                    <a:p>
                      <a:endParaRPr lang="es-ES_tradnl"/>
                    </a:p>
                  </a:txBody>
                  <a:tcPr/>
                </a:tc>
                <a:tc>
                  <a:txBody>
                    <a:bodyPr/>
                    <a:lstStyle/>
                    <a:p>
                      <a:pPr>
                        <a:spcAft>
                          <a:spcPts val="0"/>
                        </a:spcAft>
                      </a:pPr>
                      <a:r>
                        <a:rPr lang="es-ES_tradnl" sz="1200">
                          <a:effectLst/>
                          <a:latin typeface="Arial" charset="0"/>
                          <a:ea typeface="Arial" charset="0"/>
                          <a:cs typeface="Arial" charset="0"/>
                        </a:rPr>
                        <a:t>Subasta Inversa Electrónica</a:t>
                      </a:r>
                    </a:p>
                  </a:txBody>
                  <a:tcPr marL="68580" marR="68580" marT="0" marB="0" anchor="ctr"/>
                </a:tc>
                <a:tc>
                  <a:txBody>
                    <a:bodyPr/>
                    <a:lstStyle/>
                    <a:p>
                      <a:endParaRPr lang="es-ES_tradnl" sz="1200">
                        <a:effectLst/>
                        <a:latin typeface="Arial" charset="0"/>
                        <a:ea typeface="Arial" charset="0"/>
                        <a:cs typeface="Arial" charset="0"/>
                      </a:endParaRPr>
                    </a:p>
                  </a:txBody>
                  <a:tcPr marL="68580" marR="68580" marT="0" marB="0"/>
                </a:tc>
                <a:tc>
                  <a:txBody>
                    <a:bodyPr/>
                    <a:lstStyle/>
                    <a:p>
                      <a:endParaRPr lang="es-ES_tradnl" sz="1200" dirty="0">
                        <a:effectLst/>
                        <a:latin typeface="Arial" charset="0"/>
                        <a:ea typeface="Arial" charset="0"/>
                        <a:cs typeface="Arial" charset="0"/>
                      </a:endParaRPr>
                    </a:p>
                  </a:txBody>
                  <a:tcPr marL="68580" marR="68580" marT="0" marB="0" anchor="ctr"/>
                </a:tc>
                <a:tc>
                  <a:txBody>
                    <a:bodyPr/>
                    <a:lstStyle/>
                    <a:p>
                      <a:endParaRPr lang="es-ES_tradnl" sz="1200">
                        <a:effectLst/>
                        <a:latin typeface="Arial" charset="0"/>
                        <a:ea typeface="Arial" charset="0"/>
                        <a:cs typeface="Arial" charset="0"/>
                      </a:endParaRPr>
                    </a:p>
                  </a:txBody>
                  <a:tcPr marL="68580" marR="68580" marT="0" marB="0" anchor="ctr"/>
                </a:tc>
              </a:tr>
              <a:tr h="472327">
                <a:tc vMerge="1">
                  <a:txBody>
                    <a:bodyPr/>
                    <a:lstStyle/>
                    <a:p>
                      <a:endParaRPr lang="es-ES_tradnl"/>
                    </a:p>
                  </a:txBody>
                  <a:tcPr/>
                </a:tc>
                <a:tc>
                  <a:txBody>
                    <a:bodyPr/>
                    <a:lstStyle/>
                    <a:p>
                      <a:pPr>
                        <a:spcAft>
                          <a:spcPts val="0"/>
                        </a:spcAft>
                      </a:pPr>
                      <a:r>
                        <a:rPr lang="es-ES_tradnl" sz="1200">
                          <a:effectLst/>
                          <a:latin typeface="Arial" charset="0"/>
                          <a:ea typeface="Arial" charset="0"/>
                          <a:cs typeface="Arial" charset="0"/>
                        </a:rPr>
                        <a:t>Contratación Directa Consultoría</a:t>
                      </a:r>
                    </a:p>
                  </a:txBody>
                  <a:tcPr marL="68580" marR="68580" marT="0" marB="0" anchor="ctr"/>
                </a:tc>
                <a:tc>
                  <a:txBody>
                    <a:bodyPr/>
                    <a:lstStyle/>
                    <a:p>
                      <a:endParaRPr lang="es-ES_tradnl" sz="1200" dirty="0">
                        <a:effectLst/>
                        <a:latin typeface="Arial" charset="0"/>
                        <a:ea typeface="Arial" charset="0"/>
                        <a:cs typeface="Arial" charset="0"/>
                      </a:endParaRPr>
                    </a:p>
                  </a:txBody>
                  <a:tcPr marL="68580" marR="68580" marT="0" marB="0"/>
                </a:tc>
                <a:tc>
                  <a:txBody>
                    <a:bodyPr/>
                    <a:lstStyle/>
                    <a:p>
                      <a:pPr algn="ctr">
                        <a:spcAft>
                          <a:spcPts val="0"/>
                        </a:spcAft>
                      </a:pPr>
                      <a:r>
                        <a:rPr lang="es-ES_tradnl" sz="1200" dirty="0">
                          <a:effectLst/>
                          <a:latin typeface="Arial" charset="0"/>
                          <a:ea typeface="Arial" charset="0"/>
                          <a:cs typeface="Arial" charset="0"/>
                        </a:rPr>
                        <a:t>3</a:t>
                      </a:r>
                    </a:p>
                  </a:txBody>
                  <a:tcPr marL="68580" marR="68580" marT="0" marB="0" anchor="ctr"/>
                </a:tc>
                <a:tc>
                  <a:txBody>
                    <a:bodyPr/>
                    <a:lstStyle/>
                    <a:p>
                      <a:pPr algn="ctr">
                        <a:spcAft>
                          <a:spcPts val="0"/>
                        </a:spcAft>
                      </a:pPr>
                      <a:r>
                        <a:rPr lang="es-ES_tradnl" sz="1200">
                          <a:effectLst/>
                          <a:latin typeface="Arial" charset="0"/>
                          <a:ea typeface="Arial" charset="0"/>
                          <a:cs typeface="Arial" charset="0"/>
                        </a:rPr>
                        <a:t>   $ 11.648,00</a:t>
                      </a:r>
                    </a:p>
                  </a:txBody>
                  <a:tcPr marL="68580" marR="68580" marT="0" marB="0" anchor="ctr"/>
                </a:tc>
              </a:tr>
              <a:tr h="283396">
                <a:tc vMerge="1">
                  <a:txBody>
                    <a:bodyPr/>
                    <a:lstStyle/>
                    <a:p>
                      <a:endParaRPr lang="es-ES_tradnl"/>
                    </a:p>
                  </a:txBody>
                  <a:tcPr/>
                </a:tc>
                <a:tc>
                  <a:txBody>
                    <a:bodyPr/>
                    <a:lstStyle/>
                    <a:p>
                      <a:pPr>
                        <a:spcAft>
                          <a:spcPts val="0"/>
                        </a:spcAft>
                      </a:pPr>
                      <a:r>
                        <a:rPr lang="es-ES_tradnl" sz="1200">
                          <a:effectLst/>
                          <a:latin typeface="Arial" charset="0"/>
                          <a:ea typeface="Arial" charset="0"/>
                          <a:cs typeface="Arial" charset="0"/>
                        </a:rPr>
                        <a:t>Lista corta</a:t>
                      </a:r>
                    </a:p>
                  </a:txBody>
                  <a:tcPr marL="68580" marR="68580" marT="0" marB="0" anchor="ctr"/>
                </a:tc>
                <a:tc>
                  <a:txBody>
                    <a:bodyPr/>
                    <a:lstStyle/>
                    <a:p>
                      <a:endParaRPr lang="es-ES_tradnl" sz="1200">
                        <a:effectLst/>
                        <a:latin typeface="Arial" charset="0"/>
                        <a:ea typeface="Arial" charset="0"/>
                        <a:cs typeface="Arial" charset="0"/>
                      </a:endParaRPr>
                    </a:p>
                  </a:txBody>
                  <a:tcPr marL="68580" marR="68580" marT="0" marB="0"/>
                </a:tc>
                <a:tc>
                  <a:txBody>
                    <a:bodyPr/>
                    <a:lstStyle/>
                    <a:p>
                      <a:pPr algn="ctr">
                        <a:spcAft>
                          <a:spcPts val="0"/>
                        </a:spcAft>
                      </a:pPr>
                      <a:r>
                        <a:rPr lang="es-ES_tradnl" sz="1200">
                          <a:effectLst/>
                          <a:latin typeface="Arial" charset="0"/>
                          <a:ea typeface="Arial" charset="0"/>
                          <a:cs typeface="Arial" charset="0"/>
                        </a:rPr>
                        <a:t> </a:t>
                      </a:r>
                    </a:p>
                  </a:txBody>
                  <a:tcPr marL="68580" marR="68580" marT="0" marB="0" anchor="ctr"/>
                </a:tc>
                <a:tc>
                  <a:txBody>
                    <a:bodyPr/>
                    <a:lstStyle/>
                    <a:p>
                      <a:pPr algn="ctr">
                        <a:spcAft>
                          <a:spcPts val="0"/>
                        </a:spcAft>
                      </a:pPr>
                      <a:r>
                        <a:rPr lang="es-ES_tradnl" sz="1200" dirty="0">
                          <a:effectLst/>
                          <a:latin typeface="Arial" charset="0"/>
                          <a:ea typeface="Arial" charset="0"/>
                          <a:cs typeface="Arial" charset="0"/>
                        </a:rPr>
                        <a:t> </a:t>
                      </a:r>
                    </a:p>
                  </a:txBody>
                  <a:tcPr marL="68580" marR="68580" marT="0" marB="0" anchor="ctr"/>
                </a:tc>
              </a:tr>
              <a:tr h="472327">
                <a:tc>
                  <a:txBody>
                    <a:bodyPr/>
                    <a:lstStyle/>
                    <a:p>
                      <a:pPr>
                        <a:spcAft>
                          <a:spcPts val="0"/>
                        </a:spcAft>
                      </a:pPr>
                      <a:r>
                        <a:rPr lang="es-ES_tradnl" sz="1200">
                          <a:effectLst/>
                          <a:latin typeface="Arial" charset="0"/>
                          <a:ea typeface="Arial" charset="0"/>
                          <a:cs typeface="Arial" charset="0"/>
                        </a:rPr>
                        <a:t> </a:t>
                      </a:r>
                    </a:p>
                  </a:txBody>
                  <a:tcPr marL="68580" marR="68580" marT="0" marB="0" anchor="ctr"/>
                </a:tc>
                <a:tc>
                  <a:txBody>
                    <a:bodyPr/>
                    <a:lstStyle/>
                    <a:p>
                      <a:pPr>
                        <a:spcAft>
                          <a:spcPts val="0"/>
                        </a:spcAft>
                      </a:pPr>
                      <a:r>
                        <a:rPr lang="es-ES_tradnl" sz="1200">
                          <a:effectLst/>
                          <a:latin typeface="Arial" charset="0"/>
                          <a:ea typeface="Arial" charset="0"/>
                          <a:cs typeface="Arial" charset="0"/>
                        </a:rPr>
                        <a:t>Licitación de Bienes y Servicios </a:t>
                      </a:r>
                    </a:p>
                  </a:txBody>
                  <a:tcPr marL="68580" marR="68580" marT="0" marB="0" anchor="ctr"/>
                </a:tc>
                <a:tc>
                  <a:txBody>
                    <a:bodyPr/>
                    <a:lstStyle/>
                    <a:p>
                      <a:pPr>
                        <a:spcAft>
                          <a:spcPts val="0"/>
                        </a:spcAft>
                      </a:pPr>
                      <a:r>
                        <a:rPr lang="es-ES_tradnl" sz="1200">
                          <a:effectLst/>
                          <a:latin typeface="Arial" charset="0"/>
                          <a:ea typeface="Arial" charset="0"/>
                          <a:cs typeface="Arial" charset="0"/>
                        </a:rPr>
                        <a:t> </a:t>
                      </a:r>
                    </a:p>
                  </a:txBody>
                  <a:tcPr marL="68580" marR="68580" marT="0" marB="0"/>
                </a:tc>
                <a:tc>
                  <a:txBody>
                    <a:bodyPr/>
                    <a:lstStyle/>
                    <a:p>
                      <a:pPr algn="ctr">
                        <a:spcAft>
                          <a:spcPts val="0"/>
                        </a:spcAft>
                      </a:pPr>
                      <a:r>
                        <a:rPr lang="es-ES_tradnl" sz="1200">
                          <a:effectLst/>
                          <a:latin typeface="Arial" charset="0"/>
                          <a:ea typeface="Arial" charset="0"/>
                          <a:cs typeface="Arial" charset="0"/>
                        </a:rPr>
                        <a:t> </a:t>
                      </a:r>
                    </a:p>
                  </a:txBody>
                  <a:tcPr marL="68580" marR="68580" marT="0" marB="0" anchor="ctr"/>
                </a:tc>
                <a:tc>
                  <a:txBody>
                    <a:bodyPr/>
                    <a:lstStyle/>
                    <a:p>
                      <a:pPr algn="ctr">
                        <a:spcAft>
                          <a:spcPts val="0"/>
                        </a:spcAft>
                      </a:pPr>
                      <a:r>
                        <a:rPr lang="es-ES_tradnl" sz="1200" dirty="0">
                          <a:effectLst/>
                          <a:latin typeface="Arial" charset="0"/>
                          <a:ea typeface="Arial" charset="0"/>
                          <a:cs typeface="Arial" charset="0"/>
                        </a:rPr>
                        <a:t> </a:t>
                      </a:r>
                    </a:p>
                  </a:txBody>
                  <a:tcPr marL="68580" marR="68580" marT="0" marB="0" anchor="ctr"/>
                </a:tc>
              </a:tr>
              <a:tr h="502832">
                <a:tc rowSpan="2">
                  <a:txBody>
                    <a:bodyPr/>
                    <a:lstStyle/>
                    <a:p>
                      <a:pPr algn="ctr">
                        <a:spcAft>
                          <a:spcPts val="0"/>
                        </a:spcAft>
                      </a:pPr>
                      <a:r>
                        <a:rPr lang="es-ES_tradnl" sz="1200">
                          <a:effectLst/>
                          <a:latin typeface="Arial" charset="0"/>
                          <a:ea typeface="Arial" charset="0"/>
                          <a:cs typeface="Arial" charset="0"/>
                        </a:rPr>
                        <a:t>RÉGIMEN ESPECIAL</a:t>
                      </a:r>
                    </a:p>
                  </a:txBody>
                  <a:tcPr marL="68580" marR="68580" marT="0" marB="0" vert="vert270" anchor="ctr"/>
                </a:tc>
                <a:tc>
                  <a:txBody>
                    <a:bodyPr/>
                    <a:lstStyle/>
                    <a:p>
                      <a:pPr>
                        <a:spcAft>
                          <a:spcPts val="0"/>
                        </a:spcAft>
                      </a:pPr>
                      <a:r>
                        <a:rPr lang="es-ES_tradnl" sz="1200">
                          <a:effectLst/>
                          <a:latin typeface="Arial" charset="0"/>
                          <a:ea typeface="Arial" charset="0"/>
                          <a:cs typeface="Arial" charset="0"/>
                        </a:rPr>
                        <a:t>Régimen Especial</a:t>
                      </a:r>
                    </a:p>
                  </a:txBody>
                  <a:tcPr marL="68580" marR="68580" marT="0" marB="0" anchor="ctr"/>
                </a:tc>
                <a:tc>
                  <a:txBody>
                    <a:bodyPr/>
                    <a:lstStyle/>
                    <a:p>
                      <a:endParaRPr lang="es-ES_tradnl" sz="1200">
                        <a:effectLst/>
                        <a:latin typeface="Arial" charset="0"/>
                        <a:ea typeface="Arial" charset="0"/>
                        <a:cs typeface="Arial" charset="0"/>
                      </a:endParaRPr>
                    </a:p>
                  </a:txBody>
                  <a:tcPr marL="68580" marR="68580" marT="0" marB="0"/>
                </a:tc>
                <a:tc>
                  <a:txBody>
                    <a:bodyPr/>
                    <a:lstStyle/>
                    <a:p>
                      <a:endParaRPr lang="es-ES_tradnl" sz="1200">
                        <a:effectLst/>
                        <a:latin typeface="Arial" charset="0"/>
                        <a:ea typeface="Arial" charset="0"/>
                        <a:cs typeface="Arial" charset="0"/>
                      </a:endParaRPr>
                    </a:p>
                  </a:txBody>
                  <a:tcPr marL="68580" marR="68580" marT="0" marB="0" anchor="ctr"/>
                </a:tc>
                <a:tc>
                  <a:txBody>
                    <a:bodyPr/>
                    <a:lstStyle/>
                    <a:p>
                      <a:endParaRPr lang="es-ES_tradnl" sz="1200" dirty="0">
                        <a:effectLst/>
                        <a:latin typeface="Arial" charset="0"/>
                        <a:ea typeface="Arial" charset="0"/>
                        <a:cs typeface="Arial" charset="0"/>
                      </a:endParaRPr>
                    </a:p>
                  </a:txBody>
                  <a:tcPr marL="68580" marR="68580" marT="0" marB="0" anchor="ctr"/>
                </a:tc>
              </a:tr>
              <a:tr h="283396">
                <a:tc vMerge="1">
                  <a:txBody>
                    <a:bodyPr/>
                    <a:lstStyle/>
                    <a:p>
                      <a:endParaRPr lang="es-ES_tradnl"/>
                    </a:p>
                  </a:txBody>
                  <a:tcPr/>
                </a:tc>
                <a:tc>
                  <a:txBody>
                    <a:bodyPr/>
                    <a:lstStyle/>
                    <a:p>
                      <a:pPr>
                        <a:spcAft>
                          <a:spcPts val="0"/>
                        </a:spcAft>
                      </a:pPr>
                      <a:r>
                        <a:rPr lang="es-ES_tradnl" sz="1200">
                          <a:effectLst/>
                          <a:latin typeface="Arial" charset="0"/>
                          <a:ea typeface="Arial" charset="0"/>
                          <a:cs typeface="Arial" charset="0"/>
                        </a:rPr>
                        <a:t>Procedimiento Especial</a:t>
                      </a:r>
                    </a:p>
                  </a:txBody>
                  <a:tcPr marL="68580" marR="68580" marT="0" marB="0" anchor="ctr"/>
                </a:tc>
                <a:tc>
                  <a:txBody>
                    <a:bodyPr/>
                    <a:lstStyle/>
                    <a:p>
                      <a:endParaRPr lang="es-ES_tradnl" sz="1200">
                        <a:effectLst/>
                        <a:latin typeface="Arial" charset="0"/>
                        <a:ea typeface="Arial" charset="0"/>
                        <a:cs typeface="Arial" charset="0"/>
                      </a:endParaRPr>
                    </a:p>
                  </a:txBody>
                  <a:tcPr marL="68580" marR="68580" marT="0" marB="0"/>
                </a:tc>
                <a:tc>
                  <a:txBody>
                    <a:bodyPr/>
                    <a:lstStyle/>
                    <a:p>
                      <a:pPr algn="ctr">
                        <a:spcAft>
                          <a:spcPts val="0"/>
                        </a:spcAft>
                      </a:pPr>
                      <a:r>
                        <a:rPr lang="es-ES_tradnl" sz="1200">
                          <a:effectLst/>
                          <a:latin typeface="Arial" charset="0"/>
                          <a:ea typeface="Arial" charset="0"/>
                          <a:cs typeface="Arial" charset="0"/>
                        </a:rPr>
                        <a:t> </a:t>
                      </a:r>
                    </a:p>
                  </a:txBody>
                  <a:tcPr marL="68580" marR="68580" marT="0" marB="0" anchor="ctr"/>
                </a:tc>
                <a:tc>
                  <a:txBody>
                    <a:bodyPr/>
                    <a:lstStyle/>
                    <a:p>
                      <a:pPr algn="ctr">
                        <a:spcAft>
                          <a:spcPts val="0"/>
                        </a:spcAft>
                      </a:pPr>
                      <a:r>
                        <a:rPr lang="es-ES_tradnl" sz="1200" dirty="0">
                          <a:effectLst/>
                          <a:latin typeface="Arial" charset="0"/>
                          <a:ea typeface="Arial" charset="0"/>
                          <a:cs typeface="Arial" charset="0"/>
                        </a:rPr>
                        <a:t> </a:t>
                      </a:r>
                    </a:p>
                  </a:txBody>
                  <a:tcPr marL="68580" marR="68580" marT="0" marB="0" anchor="ctr"/>
                </a:tc>
              </a:tr>
              <a:tr h="290284">
                <a:tc gridSpan="2">
                  <a:txBody>
                    <a:bodyPr/>
                    <a:lstStyle/>
                    <a:p>
                      <a:pPr algn="ctr">
                        <a:spcAft>
                          <a:spcPts val="0"/>
                        </a:spcAft>
                      </a:pPr>
                      <a:r>
                        <a:rPr lang="es-ES_tradnl" sz="1200">
                          <a:effectLst/>
                          <a:latin typeface="Arial" charset="0"/>
                          <a:ea typeface="Arial" charset="0"/>
                          <a:cs typeface="Arial" charset="0"/>
                        </a:rPr>
                        <a:t>TOTAL PROCESO DE CONTRATACIÓN</a:t>
                      </a:r>
                    </a:p>
                  </a:txBody>
                  <a:tcPr marL="68580" marR="68580" marT="0" marB="0" anchor="ctr"/>
                </a:tc>
                <a:tc hMerge="1">
                  <a:txBody>
                    <a:bodyPr/>
                    <a:lstStyle/>
                    <a:p>
                      <a:endParaRPr lang="es-ES_tradnl"/>
                    </a:p>
                  </a:txBody>
                  <a:tcPr/>
                </a:tc>
                <a:tc>
                  <a:txBody>
                    <a:bodyPr/>
                    <a:lstStyle/>
                    <a:p>
                      <a:endParaRPr lang="es-ES_tradnl" sz="1200">
                        <a:effectLst/>
                        <a:latin typeface="Arial" charset="0"/>
                        <a:ea typeface="Arial" charset="0"/>
                        <a:cs typeface="Arial" charset="0"/>
                      </a:endParaRPr>
                    </a:p>
                  </a:txBody>
                  <a:tcPr marL="68580" marR="68580" marT="0" marB="0"/>
                </a:tc>
                <a:tc>
                  <a:txBody>
                    <a:bodyPr/>
                    <a:lstStyle/>
                    <a:p>
                      <a:pPr algn="ctr">
                        <a:spcAft>
                          <a:spcPts val="0"/>
                        </a:spcAft>
                      </a:pPr>
                      <a:r>
                        <a:rPr lang="es-ES_tradnl" sz="1200" dirty="0">
                          <a:effectLst/>
                          <a:latin typeface="Arial" charset="0"/>
                          <a:ea typeface="Arial" charset="0"/>
                          <a:cs typeface="Arial" charset="0"/>
                        </a:rPr>
                        <a:t>14</a:t>
                      </a:r>
                    </a:p>
                  </a:txBody>
                  <a:tcPr marL="68580" marR="68580" marT="0" marB="0" anchor="ctr"/>
                </a:tc>
                <a:tc>
                  <a:txBody>
                    <a:bodyPr/>
                    <a:lstStyle/>
                    <a:p>
                      <a:pPr algn="ctr">
                        <a:spcAft>
                          <a:spcPts val="0"/>
                        </a:spcAft>
                      </a:pPr>
                      <a:r>
                        <a:rPr lang="es-ES_tradnl" sz="1200" dirty="0">
                          <a:effectLst/>
                          <a:latin typeface="Arial" charset="0"/>
                          <a:ea typeface="Arial" charset="0"/>
                          <a:cs typeface="Arial" charset="0"/>
                        </a:rPr>
                        <a:t>$ 42.995.73</a:t>
                      </a:r>
                    </a:p>
                  </a:txBody>
                  <a:tcPr marL="68580" marR="68580" marT="0" marB="0" anchor="ctr"/>
                </a:tc>
              </a:tr>
            </a:tbl>
          </a:graphicData>
        </a:graphic>
      </p:graphicFrame>
    </p:spTree>
    <p:extLst>
      <p:ext uri="{BB962C8B-B14F-4D97-AF65-F5344CB8AC3E}">
        <p14:creationId xmlns:p14="http://schemas.microsoft.com/office/powerpoint/2010/main" val="12197411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71368" y="1542198"/>
            <a:ext cx="8015432" cy="4775034"/>
          </a:xfrm>
        </p:spPr>
        <p:txBody>
          <a:bodyPr>
            <a:noAutofit/>
          </a:bodyPr>
          <a:lstStyle/>
          <a:p>
            <a:pPr lvl="0" algn="just"/>
            <a:r>
              <a:rPr lang="es-ES_tradnl" dirty="0">
                <a:solidFill>
                  <a:schemeClr val="tx1"/>
                </a:solidFill>
                <a:latin typeface="+mn-lt"/>
                <a:cs typeface="+mn-cs"/>
              </a:rPr>
              <a:t>Conforme a las Resoluciones de la Junta de Accionistas de la Compañía, se ha venido ejecutando el proceso de Cierre y Abandono definitivo de las concesiones a cargo de la Empresa</a:t>
            </a:r>
          </a:p>
          <a:p>
            <a:pPr lvl="0"/>
            <a:endParaRPr lang="es-ES_tradnl" dirty="0">
              <a:solidFill>
                <a:schemeClr val="tx1"/>
              </a:solidFill>
              <a:latin typeface="+mn-lt"/>
              <a:cs typeface="+mn-cs"/>
            </a:endParaRPr>
          </a:p>
          <a:p>
            <a:pPr lvl="0"/>
            <a:r>
              <a:rPr lang="es-ES_tradnl" b="1" dirty="0">
                <a:solidFill>
                  <a:schemeClr val="tx1"/>
                </a:solidFill>
                <a:latin typeface="+mn-lt"/>
                <a:cs typeface="+mn-cs"/>
              </a:rPr>
              <a:t>MOMPICHE</a:t>
            </a:r>
          </a:p>
          <a:p>
            <a:pPr lvl="0"/>
            <a:r>
              <a:rPr lang="es-ES_tradnl" dirty="0">
                <a:solidFill>
                  <a:schemeClr val="tx1"/>
                </a:solidFill>
                <a:latin typeface="+mn-lt"/>
                <a:cs typeface="+mn-cs"/>
              </a:rPr>
              <a:t>La ejecución del Plan de Cierre de la Concesión Mompiche arroja a la presente fecha un avance del </a:t>
            </a:r>
            <a:r>
              <a:rPr lang="es-ES_tradnl" dirty="0" smtClean="0">
                <a:solidFill>
                  <a:schemeClr val="tx1"/>
                </a:solidFill>
                <a:latin typeface="+mn-lt"/>
                <a:cs typeface="+mn-cs"/>
              </a:rPr>
              <a:t>95%.</a:t>
            </a:r>
            <a:endParaRPr lang="es-EC" dirty="0">
              <a:solidFill>
                <a:schemeClr val="tx1"/>
              </a:solidFill>
              <a:latin typeface="+mn-lt"/>
              <a:cs typeface="+mn-cs"/>
            </a:endParaRPr>
          </a:p>
          <a:p>
            <a:endParaRPr lang="es-EC" dirty="0">
              <a:solidFill>
                <a:schemeClr val="tx1"/>
              </a:solidFill>
              <a:latin typeface="+mn-lt"/>
              <a:cs typeface="+mn-cs"/>
            </a:endParaRPr>
          </a:p>
          <a:p>
            <a:r>
              <a:rPr lang="es-EC" b="1" dirty="0">
                <a:solidFill>
                  <a:schemeClr val="tx1"/>
                </a:solidFill>
                <a:latin typeface="+mn-lt"/>
                <a:cs typeface="+mn-cs"/>
              </a:rPr>
              <a:t>REVENTADOR</a:t>
            </a:r>
          </a:p>
          <a:p>
            <a:r>
              <a:rPr lang="es-ES_tradnl" dirty="0">
                <a:solidFill>
                  <a:schemeClr val="tx1"/>
                </a:solidFill>
                <a:latin typeface="+mn-lt"/>
                <a:cs typeface="+mn-cs"/>
              </a:rPr>
              <a:t>La ejecución del Plan el Cierre de la Concesión El Reventador, arroja hasta la presente fecha un avance del </a:t>
            </a:r>
            <a:r>
              <a:rPr lang="es-ES_tradnl" dirty="0" smtClean="0">
                <a:solidFill>
                  <a:schemeClr val="tx1"/>
                </a:solidFill>
                <a:latin typeface="+mn-lt"/>
                <a:cs typeface="+mn-cs"/>
              </a:rPr>
              <a:t>80%.</a:t>
            </a:r>
            <a:endParaRPr lang="es-EC" dirty="0">
              <a:solidFill>
                <a:schemeClr val="tx1"/>
              </a:solidFill>
              <a:latin typeface="+mn-lt"/>
              <a:cs typeface="+mn-cs"/>
            </a:endParaRPr>
          </a:p>
          <a:p>
            <a:endParaRPr lang="es-EC" sz="3200" dirty="0"/>
          </a:p>
        </p:txBody>
      </p:sp>
      <p:sp>
        <p:nvSpPr>
          <p:cNvPr id="5" name="Título 3"/>
          <p:cNvSpPr txBox="1">
            <a:spLocks/>
          </p:cNvSpPr>
          <p:nvPr/>
        </p:nvSpPr>
        <p:spPr>
          <a:xfrm>
            <a:off x="671368" y="265103"/>
            <a:ext cx="7772400" cy="584505"/>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2800" b="1" kern="1200">
                <a:solidFill>
                  <a:srgbClr val="C20803"/>
                </a:solidFill>
                <a:latin typeface="Helvetica"/>
                <a:ea typeface="+mj-ea"/>
                <a:cs typeface="Helvetica"/>
              </a:defRPr>
            </a:lvl1pPr>
          </a:lstStyle>
          <a:p>
            <a:pPr algn="just"/>
            <a:r>
              <a:rPr lang="es-ES_tradnl" sz="2400" dirty="0" smtClean="0"/>
              <a:t>Avance del Cierre Técnico de Proyectos</a:t>
            </a:r>
            <a:endParaRPr lang="es-VE" sz="2400" dirty="0"/>
          </a:p>
        </p:txBody>
      </p:sp>
    </p:spTree>
    <p:extLst>
      <p:ext uri="{BB962C8B-B14F-4D97-AF65-F5344CB8AC3E}">
        <p14:creationId xmlns:p14="http://schemas.microsoft.com/office/powerpoint/2010/main" val="20128288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671368" y="2718576"/>
            <a:ext cx="7772400" cy="584505"/>
          </a:xfrm>
        </p:spPr>
        <p:txBody>
          <a:bodyPr anchor="t">
            <a:noAutofit/>
          </a:bodyPr>
          <a:lstStyle/>
          <a:p>
            <a:r>
              <a:rPr lang="es-ES_tradnl" sz="6000" dirty="0" smtClean="0"/>
              <a:t>GRACIAS</a:t>
            </a:r>
            <a:endParaRPr lang="es-VE" sz="6000" dirty="0"/>
          </a:p>
        </p:txBody>
      </p:sp>
    </p:spTree>
    <p:extLst>
      <p:ext uri="{BB962C8B-B14F-4D97-AF65-F5344CB8AC3E}">
        <p14:creationId xmlns:p14="http://schemas.microsoft.com/office/powerpoint/2010/main" val="37639176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671368" y="265103"/>
            <a:ext cx="7772400" cy="584505"/>
          </a:xfrm>
        </p:spPr>
        <p:txBody>
          <a:bodyPr anchor="t">
            <a:normAutofit/>
          </a:bodyPr>
          <a:lstStyle/>
          <a:p>
            <a:pPr algn="just"/>
            <a:r>
              <a:rPr lang="es-VE" sz="2400" dirty="0" smtClean="0"/>
              <a:t>La Empresa</a:t>
            </a:r>
            <a:endParaRPr lang="es-VE" sz="2400" dirty="0"/>
          </a:p>
        </p:txBody>
      </p:sp>
      <p:sp>
        <p:nvSpPr>
          <p:cNvPr id="7" name="CuadroTexto 6"/>
          <p:cNvSpPr txBox="1"/>
          <p:nvPr/>
        </p:nvSpPr>
        <p:spPr>
          <a:xfrm>
            <a:off x="782638" y="1200836"/>
            <a:ext cx="7529761" cy="4493538"/>
          </a:xfrm>
          <a:prstGeom prst="rect">
            <a:avLst/>
          </a:prstGeom>
          <a:noFill/>
        </p:spPr>
        <p:txBody>
          <a:bodyPr wrap="square" rtlCol="0">
            <a:spAutoFit/>
          </a:bodyPr>
          <a:lstStyle/>
          <a:p>
            <a:pPr algn="ctr"/>
            <a:r>
              <a:rPr lang="es-VE" sz="2600" b="1" dirty="0"/>
              <a:t>LEY ORGANICA DE PARTICIPACION </a:t>
            </a:r>
            <a:r>
              <a:rPr lang="es-VE" sz="2600" b="1" dirty="0" smtClean="0"/>
              <a:t>CIUDADANA</a:t>
            </a:r>
          </a:p>
          <a:p>
            <a:pPr algn="just"/>
            <a:endParaRPr lang="es-VE" sz="2600" dirty="0" smtClean="0"/>
          </a:p>
          <a:p>
            <a:pPr algn="just"/>
            <a:r>
              <a:rPr lang="es-VE" sz="2600" b="1" dirty="0" smtClean="0">
                <a:solidFill>
                  <a:srgbClr val="FF0000"/>
                </a:solidFill>
              </a:rPr>
              <a:t>“Art</a:t>
            </a:r>
            <a:r>
              <a:rPr lang="es-VE" sz="2600" b="1" dirty="0">
                <a:solidFill>
                  <a:srgbClr val="FF0000"/>
                </a:solidFill>
              </a:rPr>
              <a:t>. 90.- </a:t>
            </a:r>
            <a:r>
              <a:rPr lang="es-VE" sz="2600" dirty="0"/>
              <a:t>Sujetos obligados.- Las autoridades del Estado, electas o de libre remoción, </a:t>
            </a:r>
            <a:r>
              <a:rPr lang="es-VE" sz="2600" dirty="0" smtClean="0"/>
              <a:t>representantes legales </a:t>
            </a:r>
            <a:r>
              <a:rPr lang="es-VE" sz="2600" dirty="0"/>
              <a:t>de las empresas públicas o personas jurídicas del sector privado que manejen </a:t>
            </a:r>
            <a:r>
              <a:rPr lang="es-VE" sz="2600" dirty="0" smtClean="0"/>
              <a:t>fondos públicos </a:t>
            </a:r>
            <a:r>
              <a:rPr lang="es-VE" sz="2600" dirty="0"/>
              <a:t>o desarrollen actividades de interés público, los medios de comunicación social, a través </a:t>
            </a:r>
            <a:r>
              <a:rPr lang="es-VE" sz="2600" dirty="0" smtClean="0"/>
              <a:t>de sus </a:t>
            </a:r>
            <a:r>
              <a:rPr lang="es-VE" sz="2600" dirty="0"/>
              <a:t>representantes legales, están obligados a rendir cuentas, sin perjuicio de las </a:t>
            </a:r>
            <a:r>
              <a:rPr lang="es-VE" sz="2600" dirty="0" smtClean="0"/>
              <a:t>responsabilidades que </a:t>
            </a:r>
            <a:r>
              <a:rPr lang="es-VE" sz="2600" dirty="0"/>
              <a:t>tienen las servidoras y los servidores públicos sobre sus actos y omisiones</a:t>
            </a:r>
            <a:r>
              <a:rPr lang="es-VE" sz="2600" dirty="0" smtClean="0"/>
              <a:t>. …”</a:t>
            </a:r>
            <a:endParaRPr lang="es-ES_tradnl" sz="2600" kern="1200" dirty="0">
              <a:latin typeface="Helvetica"/>
              <a:cs typeface="Helvetica"/>
            </a:endParaRPr>
          </a:p>
        </p:txBody>
      </p:sp>
    </p:spTree>
    <p:extLst>
      <p:ext uri="{BB962C8B-B14F-4D97-AF65-F5344CB8AC3E}">
        <p14:creationId xmlns:p14="http://schemas.microsoft.com/office/powerpoint/2010/main" val="8650575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Agrupar 6"/>
          <p:cNvGrpSpPr/>
          <p:nvPr/>
        </p:nvGrpSpPr>
        <p:grpSpPr>
          <a:xfrm>
            <a:off x="0" y="0"/>
            <a:ext cx="9144000" cy="6858000"/>
            <a:chOff x="0" y="0"/>
            <a:chExt cx="9144000" cy="6858000"/>
          </a:xfrm>
        </p:grpSpPr>
        <p:pic>
          <p:nvPicPr>
            <p:cNvPr id="4" name="Imagen 3" descr="Captura de pantalla 2015-01-28 a la(s) 10.26.1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a:effectLst>
              <a:reflection stA="45000" endPos="0" dist="50800" dir="5400000" sy="-100000" algn="bl" rotWithShape="0"/>
              <a:softEdge rad="0"/>
            </a:effectLst>
            <a:scene3d>
              <a:camera prst="orthographicFront"/>
              <a:lightRig rig="brightRoom" dir="t"/>
            </a:scene3d>
          </p:spPr>
        </p:pic>
        <p:sp>
          <p:nvSpPr>
            <p:cNvPr id="6" name="Rectángulo redondeado 5"/>
            <p:cNvSpPr/>
            <p:nvPr/>
          </p:nvSpPr>
          <p:spPr>
            <a:xfrm>
              <a:off x="5805054" y="1759526"/>
              <a:ext cx="2840182" cy="1371600"/>
            </a:xfrm>
            <a:prstGeom prst="roundRect">
              <a:avLst/>
            </a:prstGeom>
            <a:solidFill>
              <a:schemeClr val="bg2">
                <a:lumMod val="10000"/>
              </a:schemeClr>
            </a:solidFill>
            <a:ln>
              <a:noFill/>
            </a:ln>
            <a:effectLst>
              <a:glow rad="393700">
                <a:schemeClr val="bg2">
                  <a:lumMod val="10000"/>
                  <a:alpha val="40000"/>
                </a:schemeClr>
              </a:glow>
              <a:outerShdw blurRad="1270000" rotWithShape="0">
                <a:srgbClr val="000000">
                  <a:alpha val="35000"/>
                </a:srgbClr>
              </a:outerShdw>
              <a:reflection endPos="0" dir="5400000" sy="-100000" algn="bl" rotWithShape="0"/>
              <a:softEdge rad="0"/>
            </a:effectLst>
            <a:scene3d>
              <a:camera prst="orthographicFront"/>
              <a:lightRig rig="sunset" dir="t"/>
            </a:scene3d>
            <a:sp3d extrusionH="76200" contourW="12700" prstMaterial="dkEdge">
              <a:extrusionClr>
                <a:schemeClr val="bg2">
                  <a:lumMod val="10000"/>
                </a:schemeClr>
              </a:extrusionClr>
              <a:contourClr>
                <a:schemeClr val="bg2">
                  <a:lumMod val="10000"/>
                </a:schemeClr>
              </a:contourClr>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dirty="0"/>
            </a:p>
          </p:txBody>
        </p:sp>
      </p:grpSp>
    </p:spTree>
    <p:extLst>
      <p:ext uri="{BB962C8B-B14F-4D97-AF65-F5344CB8AC3E}">
        <p14:creationId xmlns:p14="http://schemas.microsoft.com/office/powerpoint/2010/main" val="18760181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671368" y="265103"/>
            <a:ext cx="7772400" cy="584505"/>
          </a:xfrm>
        </p:spPr>
        <p:txBody>
          <a:bodyPr anchor="t">
            <a:normAutofit/>
          </a:bodyPr>
          <a:lstStyle/>
          <a:p>
            <a:pPr algn="just"/>
            <a:r>
              <a:rPr lang="es-VE" sz="2400" dirty="0" smtClean="0"/>
              <a:t>La Empresa</a:t>
            </a:r>
            <a:endParaRPr lang="es-VE" sz="2400" dirty="0"/>
          </a:p>
        </p:txBody>
      </p:sp>
      <p:sp>
        <p:nvSpPr>
          <p:cNvPr id="7" name="CuadroTexto 6"/>
          <p:cNvSpPr txBox="1"/>
          <p:nvPr/>
        </p:nvSpPr>
        <p:spPr>
          <a:xfrm>
            <a:off x="671368" y="1131586"/>
            <a:ext cx="8063199" cy="5262979"/>
          </a:xfrm>
          <a:prstGeom prst="rect">
            <a:avLst/>
          </a:prstGeom>
          <a:noFill/>
        </p:spPr>
        <p:txBody>
          <a:bodyPr wrap="square" rtlCol="0">
            <a:spAutoFit/>
          </a:bodyPr>
          <a:lstStyle/>
          <a:p>
            <a:pPr algn="just"/>
            <a:r>
              <a:rPr lang="es-ES_tradnl" sz="2800" kern="1200" dirty="0" smtClean="0">
                <a:latin typeface="Helvetica"/>
                <a:cs typeface="Helvetica"/>
              </a:rPr>
              <a:t>La Gran </a:t>
            </a:r>
            <a:r>
              <a:rPr lang="es-ES_tradnl" sz="2800" kern="1200" dirty="0">
                <a:latin typeface="Helvetica"/>
                <a:cs typeface="Helvetica"/>
              </a:rPr>
              <a:t>Nacional Minera Mariscal </a:t>
            </a:r>
            <a:r>
              <a:rPr lang="es-ES_tradnl" sz="2800" kern="1200" dirty="0" smtClean="0">
                <a:latin typeface="Helvetica"/>
                <a:cs typeface="Helvetica"/>
              </a:rPr>
              <a:t>Sucre C.E.M., </a:t>
            </a:r>
            <a:r>
              <a:rPr lang="es-ES_tradnl" sz="2800" kern="1200" dirty="0">
                <a:latin typeface="Helvetica"/>
                <a:cs typeface="Helvetica"/>
              </a:rPr>
              <a:t>es una </a:t>
            </a:r>
            <a:r>
              <a:rPr lang="es-ES_tradnl" sz="2800" kern="1200" dirty="0" smtClean="0">
                <a:latin typeface="Helvetica"/>
                <a:cs typeface="Helvetica"/>
              </a:rPr>
              <a:t>compañía </a:t>
            </a:r>
            <a:r>
              <a:rPr lang="es-ES_tradnl" sz="2800" kern="1200" dirty="0">
                <a:latin typeface="Helvetica"/>
                <a:cs typeface="Helvetica"/>
              </a:rPr>
              <a:t>de economía mixta</a:t>
            </a:r>
            <a:r>
              <a:rPr lang="es-ES_tradnl" sz="2800" kern="1200" dirty="0" smtClean="0">
                <a:latin typeface="Helvetica"/>
                <a:cs typeface="Helvetica"/>
              </a:rPr>
              <a:t>, </a:t>
            </a:r>
            <a:r>
              <a:rPr lang="es-ES_tradnl" sz="2800" kern="1200" dirty="0">
                <a:latin typeface="Helvetica"/>
                <a:cs typeface="Helvetica"/>
              </a:rPr>
              <a:t>donde Ecuador tiene </a:t>
            </a:r>
            <a:r>
              <a:rPr lang="es-ES_tradnl" sz="2800" kern="1200" dirty="0" smtClean="0">
                <a:latin typeface="Helvetica"/>
                <a:cs typeface="Helvetica"/>
              </a:rPr>
              <a:t>el </a:t>
            </a:r>
            <a:r>
              <a:rPr lang="es-ES_tradnl" sz="2800" kern="1200" dirty="0">
                <a:latin typeface="Helvetica"/>
                <a:cs typeface="Helvetica"/>
              </a:rPr>
              <a:t>51% de participación </a:t>
            </a:r>
            <a:r>
              <a:rPr lang="es-ES_tradnl" sz="2800" kern="1200" dirty="0" smtClean="0">
                <a:latin typeface="Helvetica"/>
                <a:cs typeface="Helvetica"/>
              </a:rPr>
              <a:t>accionaria (ENAMI EP) </a:t>
            </a:r>
            <a:r>
              <a:rPr lang="es-ES_tradnl" sz="2800" kern="1200" dirty="0">
                <a:latin typeface="Helvetica"/>
                <a:cs typeface="Helvetica"/>
              </a:rPr>
              <a:t>y Venezuela un 49</a:t>
            </a:r>
            <a:r>
              <a:rPr lang="es-ES_tradnl" sz="2800" kern="1200" dirty="0" smtClean="0">
                <a:latin typeface="Helvetica"/>
                <a:cs typeface="Helvetica"/>
              </a:rPr>
              <a:t>% (MINERVEN). </a:t>
            </a:r>
          </a:p>
          <a:p>
            <a:pPr algn="just"/>
            <a:endParaRPr lang="es-ES_tradnl" sz="2800" dirty="0" smtClean="0">
              <a:latin typeface="Helvetica"/>
              <a:cs typeface="Helvetica"/>
            </a:endParaRPr>
          </a:p>
          <a:p>
            <a:pPr algn="just"/>
            <a:endParaRPr lang="es-ES_tradnl" sz="2800" dirty="0">
              <a:latin typeface="Helvetica"/>
              <a:cs typeface="Helvetica"/>
            </a:endParaRPr>
          </a:p>
          <a:p>
            <a:pPr algn="just"/>
            <a:r>
              <a:rPr lang="es-ES_tradnl" sz="2800" kern="1200" dirty="0" smtClean="0">
                <a:latin typeface="Helvetica"/>
                <a:cs typeface="Helvetica"/>
              </a:rPr>
              <a:t>En </a:t>
            </a:r>
            <a:r>
              <a:rPr lang="es-ES_tradnl" sz="2800" kern="1200" dirty="0">
                <a:latin typeface="Helvetica"/>
                <a:cs typeface="Helvetica"/>
              </a:rPr>
              <a:t>el año </a:t>
            </a:r>
            <a:r>
              <a:rPr lang="es-ES_tradnl" sz="2800" kern="1200" dirty="0" smtClean="0">
                <a:latin typeface="Helvetica"/>
                <a:cs typeface="Helvetica"/>
              </a:rPr>
              <a:t>2011, </a:t>
            </a:r>
            <a:r>
              <a:rPr lang="es-ES_tradnl" sz="2800" kern="1200" dirty="0">
                <a:latin typeface="Helvetica"/>
                <a:cs typeface="Helvetica"/>
              </a:rPr>
              <a:t>la empresa recibió la concesión minera “El Reventador” para la exploración de minerales no </a:t>
            </a:r>
            <a:r>
              <a:rPr lang="es-ES_tradnl" sz="2800" kern="1200" dirty="0" smtClean="0">
                <a:latin typeface="Helvetica"/>
                <a:cs typeface="Helvetica"/>
              </a:rPr>
              <a:t>metálicos (Fosfatos). </a:t>
            </a:r>
            <a:r>
              <a:rPr lang="es-ES_tradnl" sz="2800" kern="1200" dirty="0">
                <a:latin typeface="Helvetica"/>
                <a:cs typeface="Helvetica"/>
              </a:rPr>
              <a:t>Así como la concesión minera “Mompiche</a:t>
            </a:r>
            <a:r>
              <a:rPr lang="es-ES_tradnl" sz="2800" kern="1200" dirty="0" smtClean="0">
                <a:latin typeface="Helvetica"/>
                <a:cs typeface="Helvetica"/>
              </a:rPr>
              <a:t>” para el exploración de minerales metálicos (Hierro y Titanio).</a:t>
            </a:r>
            <a:endParaRPr lang="es-ES_tradnl" sz="2800" kern="1200" dirty="0">
              <a:latin typeface="Helvetica"/>
              <a:cs typeface="Helvetica"/>
            </a:endParaRPr>
          </a:p>
        </p:txBody>
      </p:sp>
    </p:spTree>
    <p:extLst>
      <p:ext uri="{BB962C8B-B14F-4D97-AF65-F5344CB8AC3E}">
        <p14:creationId xmlns:p14="http://schemas.microsoft.com/office/powerpoint/2010/main" val="22429844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Captura de pantalla 2015-01-28 a la(s) 10.28.07.jpg"/>
          <p:cNvPicPr>
            <a:picLocks noChangeAspect="1"/>
          </p:cNvPicPr>
          <p:nvPr/>
        </p:nvPicPr>
        <p:blipFill rotWithShape="1">
          <a:blip r:embed="rId2">
            <a:extLst>
              <a:ext uri="{28A0092B-C50C-407E-A947-70E740481C1C}">
                <a14:useLocalDpi xmlns:a14="http://schemas.microsoft.com/office/drawing/2010/main" val="0"/>
              </a:ext>
            </a:extLst>
          </a:blip>
          <a:srcRect l="259" r="400"/>
          <a:stretch/>
        </p:blipFill>
        <p:spPr>
          <a:xfrm>
            <a:off x="0" y="0"/>
            <a:ext cx="9144000" cy="6858000"/>
          </a:xfrm>
          <a:prstGeom prst="rect">
            <a:avLst/>
          </a:prstGeom>
        </p:spPr>
      </p:pic>
    </p:spTree>
    <p:extLst>
      <p:ext uri="{BB962C8B-B14F-4D97-AF65-F5344CB8AC3E}">
        <p14:creationId xmlns:p14="http://schemas.microsoft.com/office/powerpoint/2010/main" val="5787698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671368" y="265103"/>
            <a:ext cx="7772400" cy="584505"/>
          </a:xfrm>
        </p:spPr>
        <p:txBody>
          <a:bodyPr anchor="t">
            <a:normAutofit/>
          </a:bodyPr>
          <a:lstStyle/>
          <a:p>
            <a:pPr algn="just"/>
            <a:r>
              <a:rPr lang="es-VE" sz="2400" dirty="0" smtClean="0"/>
              <a:t>Objetivos Estratégicos</a:t>
            </a:r>
            <a:endParaRPr lang="es-VE" sz="2400" dirty="0"/>
          </a:p>
        </p:txBody>
      </p:sp>
      <p:sp>
        <p:nvSpPr>
          <p:cNvPr id="5" name="CuadroTexto 4"/>
          <p:cNvSpPr txBox="1"/>
          <p:nvPr/>
        </p:nvSpPr>
        <p:spPr>
          <a:xfrm>
            <a:off x="671368" y="1164993"/>
            <a:ext cx="7854275" cy="3908762"/>
          </a:xfrm>
          <a:prstGeom prst="rect">
            <a:avLst/>
          </a:prstGeom>
          <a:noFill/>
        </p:spPr>
        <p:txBody>
          <a:bodyPr wrap="square" rtlCol="0">
            <a:spAutoFit/>
          </a:bodyPr>
          <a:lstStyle/>
          <a:p>
            <a:pPr algn="just"/>
            <a:endParaRPr lang="es-EC" sz="2400" dirty="0" smtClean="0"/>
          </a:p>
          <a:p>
            <a:pPr marL="342900" indent="-342900" algn="just">
              <a:buFont typeface="+mj-lt"/>
              <a:buAutoNum type="arabicPeriod"/>
            </a:pPr>
            <a:r>
              <a:rPr lang="es-EC" sz="2800" dirty="0" smtClean="0"/>
              <a:t>Incrementar </a:t>
            </a:r>
            <a:r>
              <a:rPr lang="es-EC" sz="2800" dirty="0"/>
              <a:t>la responsabilidad social empresarial de la Gran Nacional Minera Mariscal Sucre C.E.M. </a:t>
            </a:r>
            <a:endParaRPr lang="es-EC" sz="2800" dirty="0" smtClean="0"/>
          </a:p>
          <a:p>
            <a:pPr marL="342900" indent="-342900" algn="just">
              <a:buFont typeface="+mj-lt"/>
              <a:buAutoNum type="arabicPeriod"/>
            </a:pPr>
            <a:endParaRPr lang="es-EC" sz="2800" dirty="0"/>
          </a:p>
          <a:p>
            <a:pPr marL="342900" indent="-342900" algn="just">
              <a:buFont typeface="+mj-lt"/>
              <a:buAutoNum type="arabicPeriod"/>
            </a:pPr>
            <a:r>
              <a:rPr lang="es-EC" sz="2800" dirty="0" smtClean="0"/>
              <a:t>Incrementar la eficiencia operacional de la Gran Nacional Minera Mariscal Sucre C.E.M.</a:t>
            </a:r>
          </a:p>
          <a:p>
            <a:pPr marL="342900" indent="-342900" algn="just">
              <a:buFont typeface="+mj-lt"/>
              <a:buAutoNum type="arabicPeriod"/>
            </a:pPr>
            <a:endParaRPr lang="es-EC" sz="2800" dirty="0"/>
          </a:p>
          <a:p>
            <a:pPr marL="342900" indent="-342900" algn="just">
              <a:buFont typeface="+mj-lt"/>
              <a:buAutoNum type="arabicPeriod"/>
            </a:pPr>
            <a:r>
              <a:rPr lang="es-EC" sz="2800" dirty="0" smtClean="0"/>
              <a:t>Incrementar </a:t>
            </a:r>
            <a:r>
              <a:rPr lang="es-EC" sz="2800" dirty="0"/>
              <a:t>el uso eficiente del presupuesto de la Gran Nacional Minera Mariscal Sucre C.E.M. </a:t>
            </a:r>
            <a:endParaRPr lang="es-ES_tradnl" sz="2800" kern="1200" dirty="0" smtClean="0">
              <a:latin typeface="Helvetica"/>
              <a:cs typeface="Helvetica"/>
            </a:endParaRPr>
          </a:p>
        </p:txBody>
      </p:sp>
    </p:spTree>
    <p:extLst>
      <p:ext uri="{BB962C8B-B14F-4D97-AF65-F5344CB8AC3E}">
        <p14:creationId xmlns:p14="http://schemas.microsoft.com/office/powerpoint/2010/main" val="25129580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671368" y="265103"/>
            <a:ext cx="7772400" cy="584505"/>
          </a:xfrm>
        </p:spPr>
        <p:txBody>
          <a:bodyPr anchor="t">
            <a:normAutofit/>
          </a:bodyPr>
          <a:lstStyle/>
          <a:p>
            <a:pPr algn="just"/>
            <a:r>
              <a:rPr lang="es-ES_tradnl" sz="2400" dirty="0"/>
              <a:t>Proyectos de investigación</a:t>
            </a:r>
            <a:endParaRPr lang="es-VE" sz="2400" dirty="0"/>
          </a:p>
        </p:txBody>
      </p:sp>
      <p:sp>
        <p:nvSpPr>
          <p:cNvPr id="5" name="CuadroTexto 4"/>
          <p:cNvSpPr txBox="1"/>
          <p:nvPr/>
        </p:nvSpPr>
        <p:spPr>
          <a:xfrm>
            <a:off x="698664" y="1400632"/>
            <a:ext cx="7854275" cy="4893647"/>
          </a:xfrm>
          <a:prstGeom prst="rect">
            <a:avLst/>
          </a:prstGeom>
          <a:noFill/>
        </p:spPr>
        <p:txBody>
          <a:bodyPr wrap="square" rtlCol="0">
            <a:spAutoFit/>
          </a:bodyPr>
          <a:lstStyle/>
          <a:p>
            <a:pPr algn="just"/>
            <a:r>
              <a:rPr lang="es-EC" sz="2400" b="1" kern="1200" dirty="0">
                <a:latin typeface="Helvetica"/>
                <a:cs typeface="Helvetica"/>
              </a:rPr>
              <a:t>PROYECTO MOMPICHE</a:t>
            </a:r>
          </a:p>
          <a:p>
            <a:pPr algn="just"/>
            <a:r>
              <a:rPr lang="es-EC" sz="2400" kern="1200" dirty="0">
                <a:latin typeface="Helvetica"/>
                <a:cs typeface="Helvetica"/>
              </a:rPr>
              <a:t> </a:t>
            </a:r>
          </a:p>
          <a:p>
            <a:pPr algn="just"/>
            <a:r>
              <a:rPr lang="es-ES_tradnl" sz="2400" kern="1200" dirty="0" smtClean="0">
                <a:latin typeface="Helvetica"/>
                <a:cs typeface="Helvetica"/>
              </a:rPr>
              <a:t>El </a:t>
            </a:r>
            <a:r>
              <a:rPr lang="es-ES_tradnl" sz="2400" kern="1200" dirty="0">
                <a:latin typeface="Helvetica"/>
                <a:cs typeface="Helvetica"/>
              </a:rPr>
              <a:t>proyecto minero Mompiche, está ubicado en la provincia de Esmeraldas, </a:t>
            </a:r>
            <a:r>
              <a:rPr lang="es-ES_tradnl" sz="2400" kern="1200" dirty="0" smtClean="0">
                <a:latin typeface="Helvetica"/>
                <a:cs typeface="Helvetica"/>
              </a:rPr>
              <a:t>y </a:t>
            </a:r>
            <a:r>
              <a:rPr lang="es-ES_tradnl" sz="2400" kern="1200" dirty="0">
                <a:latin typeface="Helvetica"/>
                <a:cs typeface="Helvetica"/>
              </a:rPr>
              <a:t>consta de 3 bloques denominados: Playas, Medio y Firme. </a:t>
            </a:r>
            <a:endParaRPr lang="es-EC" sz="2400" kern="1200" dirty="0">
              <a:latin typeface="Helvetica"/>
              <a:cs typeface="Helvetica"/>
            </a:endParaRPr>
          </a:p>
          <a:p>
            <a:pPr algn="just"/>
            <a:r>
              <a:rPr lang="es-ES_tradnl" sz="2400" kern="1200" dirty="0">
                <a:latin typeface="Helvetica"/>
                <a:cs typeface="Helvetica"/>
              </a:rPr>
              <a:t> </a:t>
            </a:r>
            <a:endParaRPr lang="es-ES_tradnl" sz="2400" kern="1200" dirty="0" smtClean="0">
              <a:latin typeface="Helvetica"/>
              <a:cs typeface="Helvetica"/>
            </a:endParaRPr>
          </a:p>
          <a:p>
            <a:pPr algn="just"/>
            <a:endParaRPr lang="es-ES_tradnl" sz="2400" b="1" kern="1200" dirty="0" smtClean="0">
              <a:latin typeface="Helvetica"/>
              <a:cs typeface="Helvetica"/>
            </a:endParaRPr>
          </a:p>
          <a:p>
            <a:pPr algn="just"/>
            <a:r>
              <a:rPr lang="es-ES_tradnl" sz="2400" b="1" kern="1200" dirty="0" smtClean="0">
                <a:latin typeface="Helvetica"/>
                <a:cs typeface="Helvetica"/>
              </a:rPr>
              <a:t>PROYECTO </a:t>
            </a:r>
            <a:r>
              <a:rPr lang="es-ES_tradnl" sz="2400" b="1" kern="1200" dirty="0">
                <a:latin typeface="Helvetica"/>
                <a:cs typeface="Helvetica"/>
              </a:rPr>
              <a:t>EL REVENTADOR</a:t>
            </a:r>
            <a:endParaRPr lang="es-EC" sz="2400" b="1" kern="1200" dirty="0">
              <a:latin typeface="Helvetica"/>
              <a:cs typeface="Helvetica"/>
            </a:endParaRPr>
          </a:p>
          <a:p>
            <a:pPr algn="just"/>
            <a:endParaRPr lang="es-ES_tradnl" sz="2400" kern="1200" dirty="0">
              <a:latin typeface="Helvetica"/>
              <a:cs typeface="Helvetica"/>
            </a:endParaRPr>
          </a:p>
          <a:p>
            <a:pPr algn="just"/>
            <a:r>
              <a:rPr lang="es-ES_tradnl" sz="2400" kern="1200" dirty="0">
                <a:latin typeface="Helvetica"/>
                <a:cs typeface="Helvetica"/>
              </a:rPr>
              <a:t>La concesión minera El Reventador, está ubicada en la provincia de Sucumbíos, </a:t>
            </a:r>
            <a:r>
              <a:rPr lang="es-ES_tradnl" sz="2400" kern="1200" dirty="0" smtClean="0">
                <a:latin typeface="Helvetica"/>
                <a:cs typeface="Helvetica"/>
              </a:rPr>
              <a:t>ha </a:t>
            </a:r>
            <a:r>
              <a:rPr lang="es-ES_tradnl" sz="2400" kern="1200" dirty="0">
                <a:latin typeface="Helvetica"/>
                <a:cs typeface="Helvetica"/>
              </a:rPr>
              <a:t>sido delimitada en 4 bloques: Bolívar, Sinclair, Dashino y Amazonas.</a:t>
            </a:r>
            <a:endParaRPr lang="es-EC" sz="2400" kern="1200" dirty="0">
              <a:latin typeface="Helvetica"/>
              <a:cs typeface="Helvetica"/>
            </a:endParaRPr>
          </a:p>
          <a:p>
            <a:pPr algn="just"/>
            <a:r>
              <a:rPr lang="es-ES_tradnl" sz="2400" kern="1200" dirty="0">
                <a:latin typeface="Helvetica"/>
                <a:cs typeface="Helvetica"/>
              </a:rPr>
              <a:t> </a:t>
            </a:r>
            <a:endParaRPr lang="es-EC" sz="2400" kern="1200" dirty="0">
              <a:latin typeface="Helvetica"/>
              <a:cs typeface="Helvetica"/>
            </a:endParaRPr>
          </a:p>
        </p:txBody>
      </p:sp>
    </p:spTree>
    <p:extLst>
      <p:ext uri="{BB962C8B-B14F-4D97-AF65-F5344CB8AC3E}">
        <p14:creationId xmlns:p14="http://schemas.microsoft.com/office/powerpoint/2010/main" val="17234319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Agrupar 9"/>
          <p:cNvGrpSpPr/>
          <p:nvPr/>
        </p:nvGrpSpPr>
        <p:grpSpPr>
          <a:xfrm>
            <a:off x="0" y="0"/>
            <a:ext cx="9144000" cy="6858000"/>
            <a:chOff x="0" y="0"/>
            <a:chExt cx="9144000" cy="6858000"/>
          </a:xfrm>
        </p:grpSpPr>
        <p:sp>
          <p:nvSpPr>
            <p:cNvPr id="4" name="4 Rectángulo"/>
            <p:cNvSpPr/>
            <p:nvPr/>
          </p:nvSpPr>
          <p:spPr>
            <a:xfrm>
              <a:off x="0" y="0"/>
              <a:ext cx="9144000" cy="6858000"/>
            </a:xfrm>
            <a:prstGeom prst="rect">
              <a:avLst/>
            </a:prstGeom>
            <a:solidFill>
              <a:srgbClr val="D1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a:buChar char="•"/>
              </a:pPr>
              <a:endParaRPr lang="es-EC"/>
            </a:p>
          </p:txBody>
        </p:sp>
        <p:sp>
          <p:nvSpPr>
            <p:cNvPr id="5" name="CuadroTexto 4"/>
            <p:cNvSpPr txBox="1"/>
            <p:nvPr/>
          </p:nvSpPr>
          <p:spPr>
            <a:xfrm>
              <a:off x="5885843" y="1887215"/>
              <a:ext cx="2925648" cy="892552"/>
            </a:xfrm>
            <a:prstGeom prst="rect">
              <a:avLst/>
            </a:prstGeom>
            <a:noFill/>
          </p:spPr>
          <p:txBody>
            <a:bodyPr wrap="square" rtlCol="0">
              <a:spAutoFit/>
            </a:bodyPr>
            <a:lstStyle/>
            <a:p>
              <a:pPr algn="just"/>
              <a:endParaRPr lang="es-ES_tradnl" sz="1300" dirty="0" smtClean="0">
                <a:solidFill>
                  <a:srgbClr val="FFFFFF"/>
                </a:solidFill>
                <a:latin typeface="Helvetica"/>
                <a:cs typeface="Helvetica"/>
              </a:endParaRPr>
            </a:p>
            <a:p>
              <a:pPr algn="just"/>
              <a:endParaRPr lang="es-ES_tradnl" sz="1300" dirty="0">
                <a:solidFill>
                  <a:srgbClr val="FFFFFF"/>
                </a:solidFill>
                <a:latin typeface="Helvetica"/>
                <a:cs typeface="Helvetica"/>
              </a:endParaRPr>
            </a:p>
            <a:p>
              <a:pPr algn="just"/>
              <a:endParaRPr lang="es-ES_tradnl" sz="1300" dirty="0" smtClean="0">
                <a:solidFill>
                  <a:srgbClr val="FFFFFF"/>
                </a:solidFill>
                <a:latin typeface="Helvetica"/>
                <a:cs typeface="Helvetica"/>
              </a:endParaRPr>
            </a:p>
            <a:p>
              <a:pPr algn="just"/>
              <a:r>
                <a:rPr lang="es-ES_tradnl" sz="1300" dirty="0" smtClean="0">
                  <a:solidFill>
                    <a:srgbClr val="FFFFFF"/>
                  </a:solidFill>
                  <a:latin typeface="Helvetica"/>
                  <a:cs typeface="Helvetica"/>
                </a:rPr>
                <a:t>El proyecto minero </a:t>
              </a:r>
              <a:r>
                <a:rPr lang="es-ES_tradnl" sz="1300" b="1" dirty="0">
                  <a:solidFill>
                    <a:srgbClr val="FFFFFF"/>
                  </a:solidFill>
                  <a:latin typeface="Helvetica"/>
                  <a:cs typeface="Helvetica"/>
                </a:rPr>
                <a:t>El </a:t>
              </a:r>
              <a:r>
                <a:rPr lang="es-ES_tradnl" sz="1300" b="1" dirty="0" smtClean="0">
                  <a:solidFill>
                    <a:srgbClr val="FFFFFF"/>
                  </a:solidFill>
                  <a:latin typeface="Helvetica"/>
                  <a:cs typeface="Helvetica"/>
                </a:rPr>
                <a:t>Reventador</a:t>
              </a:r>
              <a:endParaRPr lang="es-ES_tradnl" sz="1300" dirty="0">
                <a:solidFill>
                  <a:srgbClr val="FFFFFF"/>
                </a:solidFill>
                <a:latin typeface="Helvetica"/>
                <a:cs typeface="Helvetica"/>
              </a:endParaRPr>
            </a:p>
          </p:txBody>
        </p:sp>
        <p:sp>
          <p:nvSpPr>
            <p:cNvPr id="6" name="CuadroTexto 5"/>
            <p:cNvSpPr txBox="1"/>
            <p:nvPr/>
          </p:nvSpPr>
          <p:spPr>
            <a:xfrm>
              <a:off x="402922" y="656109"/>
              <a:ext cx="4820242" cy="1908215"/>
            </a:xfrm>
            <a:prstGeom prst="rect">
              <a:avLst/>
            </a:prstGeom>
            <a:noFill/>
          </p:spPr>
          <p:txBody>
            <a:bodyPr wrap="square" rtlCol="0">
              <a:spAutoFit/>
            </a:bodyPr>
            <a:lstStyle/>
            <a:p>
              <a:pPr algn="just"/>
              <a:r>
                <a:rPr lang="es-ES_tradnl" sz="1400" b="1" dirty="0">
                  <a:solidFill>
                    <a:srgbClr val="FFFFFF"/>
                  </a:solidFill>
                  <a:latin typeface="Helvetica"/>
                  <a:cs typeface="Helvetica"/>
                </a:rPr>
                <a:t>La empresa tiene a cargo </a:t>
              </a:r>
              <a:r>
                <a:rPr lang="es-ES_tradnl" sz="1400" b="1" dirty="0" smtClean="0">
                  <a:solidFill>
                    <a:srgbClr val="FFFFFF"/>
                  </a:solidFill>
                  <a:latin typeface="Helvetica"/>
                  <a:cs typeface="Helvetica"/>
                </a:rPr>
                <a:t>dos </a:t>
              </a:r>
              <a:r>
                <a:rPr lang="es-ES_tradnl" sz="1400" b="1" dirty="0">
                  <a:solidFill>
                    <a:srgbClr val="FFFFFF"/>
                  </a:solidFill>
                  <a:latin typeface="Helvetica"/>
                  <a:cs typeface="Helvetica"/>
                </a:rPr>
                <a:t>proyectos</a:t>
              </a:r>
              <a:r>
                <a:rPr lang="es-ES_tradnl" sz="1300" b="1" dirty="0">
                  <a:solidFill>
                    <a:srgbClr val="FFFFFF"/>
                  </a:solidFill>
                  <a:latin typeface="Helvetica"/>
                  <a:cs typeface="Helvetica"/>
                </a:rPr>
                <a:t>: </a:t>
              </a:r>
              <a:endParaRPr lang="es-ES_tradnl" sz="1300" b="1" dirty="0" smtClean="0">
                <a:solidFill>
                  <a:srgbClr val="FFFFFF"/>
                </a:solidFill>
                <a:latin typeface="Helvetica"/>
                <a:cs typeface="Helvetica"/>
              </a:endParaRPr>
            </a:p>
            <a:p>
              <a:pPr algn="just"/>
              <a:endParaRPr lang="es-ES_tradnl" sz="1300" dirty="0" smtClean="0">
                <a:solidFill>
                  <a:srgbClr val="FFFFFF"/>
                </a:solidFill>
                <a:latin typeface="Helvetica"/>
                <a:cs typeface="Helvetica"/>
              </a:endParaRPr>
            </a:p>
            <a:p>
              <a:pPr algn="just"/>
              <a:endParaRPr lang="es-ES_tradnl" sz="1300" dirty="0">
                <a:solidFill>
                  <a:srgbClr val="FFFFFF"/>
                </a:solidFill>
                <a:latin typeface="Helvetica"/>
                <a:cs typeface="Helvetica"/>
              </a:endParaRPr>
            </a:p>
            <a:p>
              <a:pPr algn="just"/>
              <a:endParaRPr lang="es-ES_tradnl" sz="1300" dirty="0" smtClean="0">
                <a:solidFill>
                  <a:srgbClr val="FFFFFF"/>
                </a:solidFill>
                <a:latin typeface="Helvetica"/>
                <a:cs typeface="Helvetica"/>
              </a:endParaRPr>
            </a:p>
            <a:p>
              <a:pPr algn="just"/>
              <a:endParaRPr lang="es-ES_tradnl" sz="1300" dirty="0">
                <a:solidFill>
                  <a:srgbClr val="FFFFFF"/>
                </a:solidFill>
                <a:latin typeface="Helvetica"/>
                <a:cs typeface="Helvetica"/>
              </a:endParaRPr>
            </a:p>
            <a:p>
              <a:pPr algn="just"/>
              <a:endParaRPr lang="es-ES_tradnl" sz="1300" dirty="0" smtClean="0">
                <a:solidFill>
                  <a:srgbClr val="FFFFFF"/>
                </a:solidFill>
                <a:latin typeface="Helvetica"/>
                <a:cs typeface="Helvetica"/>
              </a:endParaRPr>
            </a:p>
            <a:p>
              <a:pPr algn="just"/>
              <a:endParaRPr lang="es-ES_tradnl" sz="1300" dirty="0">
                <a:solidFill>
                  <a:srgbClr val="FFFFFF"/>
                </a:solidFill>
                <a:latin typeface="Helvetica"/>
                <a:cs typeface="Helvetica"/>
              </a:endParaRPr>
            </a:p>
            <a:p>
              <a:pPr algn="just"/>
              <a:endParaRPr lang="es-ES_tradnl" sz="1300" dirty="0">
                <a:solidFill>
                  <a:srgbClr val="FFFFFF"/>
                </a:solidFill>
                <a:latin typeface="Helvetica"/>
                <a:cs typeface="Helvetica"/>
              </a:endParaRPr>
            </a:p>
            <a:p>
              <a:pPr algn="just"/>
              <a:r>
                <a:rPr lang="es-ES_tradnl" sz="1300" dirty="0" smtClean="0">
                  <a:solidFill>
                    <a:srgbClr val="FFFFFF"/>
                  </a:solidFill>
                  <a:latin typeface="Helvetica"/>
                  <a:cs typeface="Helvetica"/>
                </a:rPr>
                <a:t>El proyecto minero </a:t>
              </a:r>
              <a:r>
                <a:rPr lang="es-ES_tradnl" sz="1300" b="1" dirty="0" err="1" smtClean="0">
                  <a:solidFill>
                    <a:srgbClr val="FFFFFF"/>
                  </a:solidFill>
                  <a:latin typeface="Helvetica"/>
                  <a:cs typeface="Helvetica"/>
                </a:rPr>
                <a:t>Mompiche</a:t>
              </a:r>
              <a:r>
                <a:rPr lang="es-ES_tradnl" sz="1300" dirty="0" smtClean="0">
                  <a:solidFill>
                    <a:srgbClr val="FFFFFF"/>
                  </a:solidFill>
                  <a:latin typeface="Helvetica"/>
                  <a:cs typeface="Helvetica"/>
                </a:rPr>
                <a:t> </a:t>
              </a:r>
            </a:p>
          </p:txBody>
        </p:sp>
        <p:pic>
          <p:nvPicPr>
            <p:cNvPr id="7" name="Imagen 6" descr="1Mompiche final.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068961"/>
              <a:ext cx="3787298" cy="2664295"/>
            </a:xfrm>
            <a:prstGeom prst="rect">
              <a:avLst/>
            </a:prstGeom>
          </p:spPr>
        </p:pic>
        <p:pic>
          <p:nvPicPr>
            <p:cNvPr id="8" name="Imagen 7" descr="Reventador final.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56700" y="3068960"/>
              <a:ext cx="3787300" cy="2664296"/>
            </a:xfrm>
            <a:prstGeom prst="rect">
              <a:avLst/>
            </a:prstGeom>
          </p:spPr>
        </p:pic>
        <p:pic>
          <p:nvPicPr>
            <p:cNvPr id="9" name="Imagen 8" descr="Captura de pantalla 2015-01-30 a la(s) 13.46.08.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58157" y="3068960"/>
              <a:ext cx="2627686" cy="2664296"/>
            </a:xfrm>
            <a:prstGeom prst="rect">
              <a:avLst/>
            </a:prstGeom>
          </p:spPr>
        </p:pic>
      </p:grpSp>
    </p:spTree>
    <p:extLst>
      <p:ext uri="{BB962C8B-B14F-4D97-AF65-F5344CB8AC3E}">
        <p14:creationId xmlns:p14="http://schemas.microsoft.com/office/powerpoint/2010/main" val="14990905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671368" y="265103"/>
            <a:ext cx="7772400" cy="584505"/>
          </a:xfrm>
        </p:spPr>
        <p:txBody>
          <a:bodyPr anchor="t">
            <a:normAutofit/>
          </a:bodyPr>
          <a:lstStyle/>
          <a:p>
            <a:pPr algn="just"/>
            <a:r>
              <a:rPr lang="es-ES_tradnl" sz="2400" dirty="0" smtClean="0"/>
              <a:t>Mompiche</a:t>
            </a:r>
            <a:endParaRPr lang="es-VE" sz="2400" dirty="0"/>
          </a:p>
        </p:txBody>
      </p:sp>
      <p:sp>
        <p:nvSpPr>
          <p:cNvPr id="7" name="CuadroTexto 6"/>
          <p:cNvSpPr txBox="1"/>
          <p:nvPr/>
        </p:nvSpPr>
        <p:spPr>
          <a:xfrm>
            <a:off x="671368" y="849608"/>
            <a:ext cx="8352430" cy="5632311"/>
          </a:xfrm>
          <a:prstGeom prst="rect">
            <a:avLst/>
          </a:prstGeom>
          <a:noFill/>
        </p:spPr>
        <p:txBody>
          <a:bodyPr wrap="square" rtlCol="0">
            <a:spAutoFit/>
          </a:bodyPr>
          <a:lstStyle/>
          <a:p>
            <a:pPr algn="just"/>
            <a:r>
              <a:rPr lang="es-ES_tradnl" sz="2000" dirty="0"/>
              <a:t>En el año 2020, los esfuerzos estuvieron enfocados en realizar la Reversión Total de la Concesión Minera </a:t>
            </a:r>
            <a:r>
              <a:rPr lang="es-ES_tradnl" sz="2000" dirty="0" err="1"/>
              <a:t>Mompiche</a:t>
            </a:r>
            <a:r>
              <a:rPr lang="es-ES_tradnl" sz="2000" dirty="0"/>
              <a:t>, toda vez que en el año 2018 se cumplió con lo dispuesto en la Resolución JEA-001-2018 5-03-18, de fecha 05 de marzo del año 2018, de la sesión de Junta Extraordinaria de Accionistas, la cual resolvió «Aprobar el inicio del proceso de cierre del Proyecto </a:t>
            </a:r>
            <a:r>
              <a:rPr lang="es-ES_tradnl" sz="2000" dirty="0" err="1"/>
              <a:t>Mompiche</a:t>
            </a:r>
            <a:r>
              <a:rPr lang="es-ES_tradnl" sz="2000" dirty="0"/>
              <a:t>».</a:t>
            </a:r>
          </a:p>
          <a:p>
            <a:pPr algn="just"/>
            <a:r>
              <a:rPr lang="es-ES_tradnl" sz="2000" dirty="0"/>
              <a:t> </a:t>
            </a:r>
          </a:p>
          <a:p>
            <a:pPr algn="just"/>
            <a:r>
              <a:rPr lang="es-ES_tradnl" sz="2000" dirty="0"/>
              <a:t>Por lo cual, en el 2020 se realizaron todas las gestiones necesarias tal cual lo estipula la Ley de Minería, para realizar la Reversión Total de la concesión Minera </a:t>
            </a:r>
            <a:r>
              <a:rPr lang="es-ES_tradnl" sz="2000" dirty="0" err="1"/>
              <a:t>Mompiche</a:t>
            </a:r>
            <a:r>
              <a:rPr lang="es-ES_tradnl" sz="2000" dirty="0"/>
              <a:t>.</a:t>
            </a:r>
          </a:p>
          <a:p>
            <a:pPr algn="just"/>
            <a:endParaRPr lang="es-ES_tradnl" sz="2000" dirty="0"/>
          </a:p>
          <a:p>
            <a:pPr algn="just"/>
            <a:r>
              <a:rPr lang="es-ES_tradnl" sz="2000" dirty="0"/>
              <a:t>El cierre y abandono definitivo de la Concesión se encuentra en un 95% de cumplimiento. En ámbito ambiental, seguridad, salud y responsabilidad social, todo está prácticamente ejecutado, solamente nos encontramos a la espera de que el Ministerio del Ambiente se pronuncie respecto a la solicitud de la correspondiente extinción de la licencia ambiental. Debemos destacar que, podría requerirse iniciar el proceso de Determinación de Derecho a Terceros y Oposición para culminar con el cierre en el ámbito social.</a:t>
            </a:r>
          </a:p>
          <a:p>
            <a:pPr algn="just"/>
            <a:endParaRPr lang="es-EC" sz="2000" dirty="0"/>
          </a:p>
        </p:txBody>
      </p:sp>
    </p:spTree>
    <p:extLst>
      <p:ext uri="{BB962C8B-B14F-4D97-AF65-F5344CB8AC3E}">
        <p14:creationId xmlns:p14="http://schemas.microsoft.com/office/powerpoint/2010/main" val="2139314903"/>
      </p:ext>
    </p:extLst>
  </p:cSld>
  <p:clrMapOvr>
    <a:masterClrMapping/>
  </p:clrMapOvr>
  <p:timing>
    <p:tnLst>
      <p:par>
        <p:cTn id="1" dur="indefinite" restart="never" nodeType="tmRoot"/>
      </p:par>
    </p:tnLst>
  </p:timing>
</p:sld>
</file>

<file path=ppt/theme/theme1.xml><?xml version="1.0" encoding="utf-8"?>
<a:theme xmlns:a="http://schemas.openxmlformats.org/drawingml/2006/main" name="GNMM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GNMMS.thmx</Template>
  <TotalTime>6040</TotalTime>
  <Words>712</Words>
  <Application>Microsoft Macintosh PowerPoint</Application>
  <PresentationFormat>Presentación en pantalla (4:3)</PresentationFormat>
  <Paragraphs>105</Paragraphs>
  <Slides>15</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15</vt:i4>
      </vt:variant>
    </vt:vector>
  </HeadingPairs>
  <TitlesOfParts>
    <vt:vector size="19" baseType="lpstr">
      <vt:lpstr>Calibri</vt:lpstr>
      <vt:lpstr>Helvetica</vt:lpstr>
      <vt:lpstr>Arial</vt:lpstr>
      <vt:lpstr>GNMMS</vt:lpstr>
      <vt:lpstr>Rendición de Cuentas</vt:lpstr>
      <vt:lpstr>La Empresa</vt:lpstr>
      <vt:lpstr>Presentación de PowerPoint</vt:lpstr>
      <vt:lpstr>La Empresa</vt:lpstr>
      <vt:lpstr>Presentación de PowerPoint</vt:lpstr>
      <vt:lpstr>Objetivos Estratégicos</vt:lpstr>
      <vt:lpstr>Proyectos de investigación</vt:lpstr>
      <vt:lpstr>Presentación de PowerPoint</vt:lpstr>
      <vt:lpstr>Mompiche</vt:lpstr>
      <vt:lpstr>El Reventador</vt:lpstr>
      <vt:lpstr>Actividades de cierre de los proyectos</vt:lpstr>
      <vt:lpstr>POA</vt:lpstr>
      <vt:lpstr>Procesos de Contratación Pública</vt:lpstr>
      <vt:lpstr>Presentación de PowerPoint</vt:lpstr>
      <vt:lpstr>GRACIAS</vt:lpstr>
    </vt:vector>
  </TitlesOfParts>
  <Company/>
  <LinksUpToDate>false</LinksUpToDate>
  <SharedDoc>false</SharedDoc>
  <HyperlinksChanged>false</HyperlinksChanged>
  <AppVersion>15.0029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Rendición de Cuentas</dc:title>
  <dc:creator>Gran Nacional Minera</dc:creator>
  <cp:lastModifiedBy>zchmait@grannacionalminera.com</cp:lastModifiedBy>
  <cp:revision>31</cp:revision>
  <cp:lastPrinted>2020-10-09T16:49:59Z</cp:lastPrinted>
  <dcterms:created xsi:type="dcterms:W3CDTF">2018-03-28T16:15:06Z</dcterms:created>
  <dcterms:modified xsi:type="dcterms:W3CDTF">2021-06-09T15:56:28Z</dcterms:modified>
</cp:coreProperties>
</file>